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02" r:id="rId3"/>
    <p:sldId id="403" r:id="rId4"/>
    <p:sldId id="405" r:id="rId5"/>
    <p:sldId id="404" r:id="rId6"/>
    <p:sldId id="406" r:id="rId7"/>
    <p:sldId id="407" r:id="rId8"/>
    <p:sldId id="409" r:id="rId9"/>
    <p:sldId id="408" r:id="rId10"/>
    <p:sldId id="410" r:id="rId11"/>
    <p:sldId id="411" r:id="rId12"/>
    <p:sldId id="412" r:id="rId13"/>
    <p:sldId id="413" r:id="rId14"/>
    <p:sldId id="414" r:id="rId15"/>
    <p:sldId id="415" r:id="rId16"/>
    <p:sldId id="416" r:id="rId17"/>
    <p:sldId id="417" r:id="rId18"/>
    <p:sldId id="418" r:id="rId19"/>
    <p:sldId id="421" r:id="rId20"/>
    <p:sldId id="419" r:id="rId21"/>
    <p:sldId id="420" r:id="rId22"/>
    <p:sldId id="422" r:id="rId23"/>
    <p:sldId id="381" r:id="rId24"/>
    <p:sldId id="339" r:id="rId25"/>
    <p:sldId id="340" r:id="rId26"/>
    <p:sldId id="341" r:id="rId27"/>
    <p:sldId id="342" r:id="rId28"/>
    <p:sldId id="343" r:id="rId29"/>
    <p:sldId id="344" r:id="rId30"/>
    <p:sldId id="305" r:id="rId31"/>
    <p:sldId id="317" r:id="rId32"/>
    <p:sldId id="318" r:id="rId33"/>
    <p:sldId id="345" r:id="rId34"/>
    <p:sldId id="348" r:id="rId35"/>
    <p:sldId id="326" r:id="rId36"/>
    <p:sldId id="322" r:id="rId37"/>
    <p:sldId id="325" r:id="rId38"/>
    <p:sldId id="321" r:id="rId39"/>
    <p:sldId id="323" r:id="rId40"/>
    <p:sldId id="324" r:id="rId41"/>
    <p:sldId id="346" r:id="rId42"/>
    <p:sldId id="347" r:id="rId43"/>
    <p:sldId id="349" r:id="rId44"/>
    <p:sldId id="352" r:id="rId45"/>
    <p:sldId id="353" r:id="rId46"/>
    <p:sldId id="354" r:id="rId47"/>
    <p:sldId id="355" r:id="rId48"/>
    <p:sldId id="356" r:id="rId49"/>
    <p:sldId id="357" r:id="rId50"/>
    <p:sldId id="358" r:id="rId51"/>
    <p:sldId id="359" r:id="rId52"/>
    <p:sldId id="360" r:id="rId53"/>
    <p:sldId id="361" r:id="rId54"/>
    <p:sldId id="350" r:id="rId55"/>
    <p:sldId id="351" r:id="rId56"/>
    <p:sldId id="362" r:id="rId57"/>
    <p:sldId id="371" r:id="rId58"/>
    <p:sldId id="373" r:id="rId59"/>
    <p:sldId id="372" r:id="rId60"/>
    <p:sldId id="374" r:id="rId61"/>
    <p:sldId id="369" r:id="rId62"/>
    <p:sldId id="370" r:id="rId63"/>
    <p:sldId id="367" r:id="rId64"/>
    <p:sldId id="368" r:id="rId65"/>
    <p:sldId id="363" r:id="rId66"/>
    <p:sldId id="364" r:id="rId67"/>
    <p:sldId id="365" r:id="rId68"/>
    <p:sldId id="366" r:id="rId69"/>
    <p:sldId id="376" r:id="rId70"/>
    <p:sldId id="377" r:id="rId71"/>
    <p:sldId id="375" r:id="rId72"/>
    <p:sldId id="379" r:id="rId73"/>
    <p:sldId id="380" r:id="rId74"/>
    <p:sldId id="382" r:id="rId75"/>
    <p:sldId id="383" r:id="rId76"/>
    <p:sldId id="384" r:id="rId77"/>
    <p:sldId id="397" r:id="rId78"/>
    <p:sldId id="398" r:id="rId79"/>
    <p:sldId id="385" r:id="rId80"/>
    <p:sldId id="399" r:id="rId81"/>
    <p:sldId id="400" r:id="rId82"/>
    <p:sldId id="396" r:id="rId83"/>
    <p:sldId id="395" r:id="rId84"/>
    <p:sldId id="394" r:id="rId85"/>
    <p:sldId id="387" r:id="rId86"/>
    <p:sldId id="386" r:id="rId87"/>
    <p:sldId id="388" r:id="rId88"/>
    <p:sldId id="389" r:id="rId89"/>
    <p:sldId id="390" r:id="rId90"/>
    <p:sldId id="391" r:id="rId91"/>
    <p:sldId id="392" r:id="rId92"/>
    <p:sldId id="393" r:id="rId93"/>
    <p:sldId id="401" r:id="rId94"/>
    <p:sldId id="423" r:id="rId95"/>
    <p:sldId id="272" r:id="rId96"/>
    <p:sldId id="338" r:id="rId97"/>
    <p:sldId id="30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6" autoAdjust="0"/>
    <p:restoredTop sz="94660"/>
  </p:normalViewPr>
  <p:slideViewPr>
    <p:cSldViewPr snapToGrid="0">
      <p:cViewPr>
        <p:scale>
          <a:sx n="80" d="100"/>
          <a:sy n="80" d="100"/>
        </p:scale>
        <p:origin x="173" y="30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3/22/2019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3/22/2019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normAutofit fontScale="90000"/>
          </a:bodyPr>
          <a:lstStyle/>
          <a:p>
            <a:r>
              <a:rPr lang="en-US" dirty="0"/>
              <a:t>Timing and land cover validation with Planet; differentiating </a:t>
            </a:r>
            <a:r>
              <a:rPr lang="en-US" dirty="0" err="1"/>
              <a:t>nonsoy</a:t>
            </a:r>
            <a:r>
              <a:rPr lang="en-US" dirty="0"/>
              <a:t> </a:t>
            </a:r>
            <a:r>
              <a:rPr lang="en-US" dirty="0" err="1"/>
              <a:t>agri</a:t>
            </a:r>
            <a:r>
              <a:rPr lang="en-US" dirty="0"/>
              <a:t> vs SC and DC</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0A2DC-A448-416D-AACA-8EF763198C06}"/>
              </a:ext>
            </a:extLst>
          </p:cNvPr>
          <p:cNvSpPr txBox="1"/>
          <p:nvPr/>
        </p:nvSpPr>
        <p:spPr>
          <a:xfrm>
            <a:off x="0" y="108236"/>
            <a:ext cx="12096750" cy="3354765"/>
          </a:xfrm>
          <a:prstGeom prst="rect">
            <a:avLst/>
          </a:prstGeom>
          <a:noFill/>
        </p:spPr>
        <p:txBody>
          <a:bodyPr wrap="square" rtlCol="0">
            <a:spAutoFit/>
          </a:bodyPr>
          <a:lstStyle/>
          <a:p>
            <a:r>
              <a:rPr lang="en-US" b="1" dirty="0"/>
              <a:t>Spectral separation of Soy vs </a:t>
            </a:r>
            <a:r>
              <a:rPr lang="en-US" b="1" dirty="0" err="1"/>
              <a:t>Nonsoy</a:t>
            </a:r>
            <a:r>
              <a:rPr lang="en-US" b="1" dirty="0"/>
              <a:t> Agri</a:t>
            </a:r>
          </a:p>
          <a:p>
            <a:pPr marL="285750" indent="-285750">
              <a:buFont typeface="Arial" panose="020B0604020202020204" pitchFamily="34" charset="0"/>
              <a:buChar char="•"/>
            </a:pPr>
            <a:r>
              <a:rPr lang="en-US" sz="1600" dirty="0"/>
              <a:t>For </a:t>
            </a:r>
            <a:r>
              <a:rPr lang="en-US" sz="1600" dirty="0" err="1"/>
              <a:t>agsat</a:t>
            </a:r>
            <a:r>
              <a:rPr lang="en-US" sz="1600" dirty="0"/>
              <a:t> and PLOS training points, look at individual MODIS bands (which are used as input data for classification), aggregated over months, for each of the three classes (SC soy, DC soy, </a:t>
            </a:r>
            <a:r>
              <a:rPr lang="en-US" sz="1600" dirty="0" err="1"/>
              <a:t>nonsoy</a:t>
            </a:r>
            <a:r>
              <a:rPr lang="en-US" sz="1600" dirty="0"/>
              <a:t> </a:t>
            </a:r>
            <a:r>
              <a:rPr lang="en-US" sz="1600" dirty="0" err="1"/>
              <a:t>agri</a:t>
            </a:r>
            <a:r>
              <a:rPr lang="en-US" sz="1600" dirty="0"/>
              <a:t>)</a:t>
            </a:r>
          </a:p>
          <a:p>
            <a:pPr marL="285750" indent="-285750">
              <a:buFont typeface="Arial" panose="020B0604020202020204" pitchFamily="34" charset="0"/>
              <a:buChar char="•"/>
            </a:pPr>
            <a:r>
              <a:rPr lang="en-US" sz="1600" dirty="0"/>
              <a:t>Analysis was based on (Wilson et al, 2014)</a:t>
            </a:r>
          </a:p>
          <a:p>
            <a:pPr marL="742950" lvl="1" indent="-285750">
              <a:buFont typeface="Arial" panose="020B0604020202020204" pitchFamily="34" charset="0"/>
              <a:buChar char="•"/>
            </a:pPr>
            <a:r>
              <a:rPr lang="en-US" sz="1600" dirty="0"/>
              <a:t>Two ways to pick the dates over which to differentiate crops:</a:t>
            </a:r>
          </a:p>
          <a:p>
            <a:pPr marL="1200150" lvl="2" indent="-285750">
              <a:buFont typeface="Arial" panose="020B0604020202020204" pitchFamily="34" charset="0"/>
              <a:buChar char="•"/>
            </a:pPr>
            <a:r>
              <a:rPr lang="en-US" sz="1600" dirty="0"/>
              <a:t>By days after planting</a:t>
            </a:r>
          </a:p>
          <a:p>
            <a:pPr marL="1200150" lvl="2"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r>
              <a:rPr lang="en-US" b="1" dirty="0"/>
              <a:t>Notes:</a:t>
            </a:r>
          </a:p>
          <a:p>
            <a:pPr marL="285750" indent="-285750">
              <a:buFont typeface="Arial" panose="020B0604020202020204" pitchFamily="34" charset="0"/>
              <a:buChar char="•"/>
            </a:pPr>
            <a:r>
              <a:rPr lang="en-US" sz="1600" dirty="0"/>
              <a:t>Mainly want to figure out how to separate </a:t>
            </a:r>
            <a:r>
              <a:rPr lang="en-US" sz="1600" dirty="0" err="1"/>
              <a:t>nonsoy</a:t>
            </a:r>
            <a:r>
              <a:rPr lang="en-US" sz="1600" dirty="0"/>
              <a:t> </a:t>
            </a:r>
            <a:r>
              <a:rPr lang="en-US" sz="1600" dirty="0" err="1"/>
              <a:t>agri</a:t>
            </a:r>
            <a:r>
              <a:rPr lang="en-US" sz="1600" dirty="0"/>
              <a:t> from the other two classes because can use timeseries analysis to separate SC from DC</a:t>
            </a:r>
          </a:p>
        </p:txBody>
      </p:sp>
      <p:graphicFrame>
        <p:nvGraphicFramePr>
          <p:cNvPr id="3" name="Table 2">
            <a:extLst>
              <a:ext uri="{FF2B5EF4-FFF2-40B4-BE49-F238E27FC236}">
                <a16:creationId xmlns:a16="http://schemas.microsoft.com/office/drawing/2014/main" id="{04125C2D-AF5D-410B-8E4B-CA595DFA71B7}"/>
              </a:ext>
            </a:extLst>
          </p:cNvPr>
          <p:cNvGraphicFramePr>
            <a:graphicFrameLocks noGrp="1"/>
          </p:cNvGraphicFramePr>
          <p:nvPr>
            <p:extLst>
              <p:ext uri="{D42A27DB-BD31-4B8C-83A1-F6EECF244321}">
                <p14:modId xmlns:p14="http://schemas.microsoft.com/office/powerpoint/2010/main" val="1727695280"/>
              </p:ext>
            </p:extLst>
          </p:nvPr>
        </p:nvGraphicFramePr>
        <p:xfrm>
          <a:off x="1984374" y="3909060"/>
          <a:ext cx="8128001" cy="268224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274320">
                <a:tc>
                  <a:txBody>
                    <a:bodyPr/>
                    <a:lstStyle/>
                    <a:p>
                      <a:r>
                        <a:rPr lang="en-US" sz="1600" dirty="0"/>
                        <a:t>MODIS band number</a:t>
                      </a:r>
                    </a:p>
                  </a:txBody>
                  <a:tcPr/>
                </a:tc>
                <a:tc>
                  <a:txBody>
                    <a:bodyPr/>
                    <a:lstStyle/>
                    <a:p>
                      <a:r>
                        <a:rPr lang="en-US" sz="1600" dirty="0"/>
                        <a:t>Wavelength (nm)</a:t>
                      </a:r>
                    </a:p>
                  </a:txBody>
                  <a:tcPr/>
                </a:tc>
                <a:tc>
                  <a:txBody>
                    <a:bodyPr/>
                    <a:lstStyle/>
                    <a:p>
                      <a:r>
                        <a:rPr lang="en-US" sz="1600" dirty="0"/>
                        <a:t>Name</a:t>
                      </a:r>
                    </a:p>
                  </a:txBody>
                  <a:tcPr/>
                </a:tc>
                <a:extLst>
                  <a:ext uri="{0D108BD9-81ED-4DB2-BD59-A6C34878D82A}">
                    <a16:rowId xmlns:a16="http://schemas.microsoft.com/office/drawing/2014/main" val="1326349627"/>
                  </a:ext>
                </a:extLst>
              </a:tr>
              <a:tr h="274320">
                <a:tc>
                  <a:txBody>
                    <a:bodyPr/>
                    <a:lstStyle/>
                    <a:p>
                      <a:r>
                        <a:rPr lang="en-US" sz="1600" dirty="0"/>
                        <a:t>1</a:t>
                      </a:r>
                    </a:p>
                  </a:txBody>
                  <a:tcPr/>
                </a:tc>
                <a:tc>
                  <a:txBody>
                    <a:bodyPr/>
                    <a:lstStyle/>
                    <a:p>
                      <a:r>
                        <a:rPr lang="en-US" sz="1600" dirty="0"/>
                        <a:t>620 - 670</a:t>
                      </a:r>
                    </a:p>
                  </a:txBody>
                  <a:tcPr/>
                </a:tc>
                <a:tc>
                  <a:txBody>
                    <a:bodyPr/>
                    <a:lstStyle/>
                    <a:p>
                      <a:r>
                        <a:rPr lang="en-US" sz="1600" dirty="0"/>
                        <a:t>red</a:t>
                      </a:r>
                    </a:p>
                  </a:txBody>
                  <a:tcPr/>
                </a:tc>
                <a:extLst>
                  <a:ext uri="{0D108BD9-81ED-4DB2-BD59-A6C34878D82A}">
                    <a16:rowId xmlns:a16="http://schemas.microsoft.com/office/drawing/2014/main" val="3531951264"/>
                  </a:ext>
                </a:extLst>
              </a:tr>
              <a:tr h="274320">
                <a:tc>
                  <a:txBody>
                    <a:bodyPr/>
                    <a:lstStyle/>
                    <a:p>
                      <a:r>
                        <a:rPr lang="en-US" sz="1600" dirty="0"/>
                        <a:t>2</a:t>
                      </a:r>
                    </a:p>
                  </a:txBody>
                  <a:tcPr/>
                </a:tc>
                <a:tc>
                  <a:txBody>
                    <a:bodyPr/>
                    <a:lstStyle/>
                    <a:p>
                      <a:r>
                        <a:rPr lang="en-US" sz="1600" dirty="0"/>
                        <a:t>841 - 876</a:t>
                      </a:r>
                    </a:p>
                  </a:txBody>
                  <a:tcPr/>
                </a:tc>
                <a:tc>
                  <a:txBody>
                    <a:bodyPr/>
                    <a:lstStyle/>
                    <a:p>
                      <a:r>
                        <a:rPr lang="en-US" sz="1600" dirty="0" err="1"/>
                        <a:t>nir</a:t>
                      </a:r>
                      <a:endParaRPr lang="en-US" sz="1600" dirty="0"/>
                    </a:p>
                  </a:txBody>
                  <a:tcPr/>
                </a:tc>
                <a:extLst>
                  <a:ext uri="{0D108BD9-81ED-4DB2-BD59-A6C34878D82A}">
                    <a16:rowId xmlns:a16="http://schemas.microsoft.com/office/drawing/2014/main" val="1483946390"/>
                  </a:ext>
                </a:extLst>
              </a:tr>
              <a:tr h="274320">
                <a:tc>
                  <a:txBody>
                    <a:bodyPr/>
                    <a:lstStyle/>
                    <a:p>
                      <a:r>
                        <a:rPr lang="en-US" sz="1600" dirty="0"/>
                        <a:t>3</a:t>
                      </a:r>
                    </a:p>
                  </a:txBody>
                  <a:tcPr/>
                </a:tc>
                <a:tc>
                  <a:txBody>
                    <a:bodyPr/>
                    <a:lstStyle/>
                    <a:p>
                      <a:r>
                        <a:rPr lang="en-US" sz="1600" dirty="0"/>
                        <a:t>459 - 479</a:t>
                      </a:r>
                    </a:p>
                  </a:txBody>
                  <a:tcPr/>
                </a:tc>
                <a:tc>
                  <a:txBody>
                    <a:bodyPr/>
                    <a:lstStyle/>
                    <a:p>
                      <a:r>
                        <a:rPr lang="en-US" sz="1600" dirty="0"/>
                        <a:t>blue</a:t>
                      </a:r>
                    </a:p>
                  </a:txBody>
                  <a:tcPr/>
                </a:tc>
                <a:extLst>
                  <a:ext uri="{0D108BD9-81ED-4DB2-BD59-A6C34878D82A}">
                    <a16:rowId xmlns:a16="http://schemas.microsoft.com/office/drawing/2014/main" val="304778227"/>
                  </a:ext>
                </a:extLst>
              </a:tr>
              <a:tr h="274320">
                <a:tc>
                  <a:txBody>
                    <a:bodyPr/>
                    <a:lstStyle/>
                    <a:p>
                      <a:r>
                        <a:rPr lang="en-US" sz="1600" dirty="0"/>
                        <a:t>4</a:t>
                      </a:r>
                    </a:p>
                  </a:txBody>
                  <a:tcPr/>
                </a:tc>
                <a:tc>
                  <a:txBody>
                    <a:bodyPr/>
                    <a:lstStyle/>
                    <a:p>
                      <a:r>
                        <a:rPr lang="en-US" sz="1600" dirty="0"/>
                        <a:t>545 - 565</a:t>
                      </a:r>
                    </a:p>
                  </a:txBody>
                  <a:tcPr/>
                </a:tc>
                <a:tc>
                  <a:txBody>
                    <a:bodyPr/>
                    <a:lstStyle/>
                    <a:p>
                      <a:r>
                        <a:rPr lang="en-US" sz="1600" dirty="0"/>
                        <a:t>green</a:t>
                      </a:r>
                    </a:p>
                  </a:txBody>
                  <a:tcPr/>
                </a:tc>
                <a:extLst>
                  <a:ext uri="{0D108BD9-81ED-4DB2-BD59-A6C34878D82A}">
                    <a16:rowId xmlns:a16="http://schemas.microsoft.com/office/drawing/2014/main" val="239882056"/>
                  </a:ext>
                </a:extLst>
              </a:tr>
              <a:tr h="274320">
                <a:tc>
                  <a:txBody>
                    <a:bodyPr/>
                    <a:lstStyle/>
                    <a:p>
                      <a:r>
                        <a:rPr lang="en-US" sz="1600" dirty="0"/>
                        <a:t>5</a:t>
                      </a:r>
                    </a:p>
                  </a:txBody>
                  <a:tcPr/>
                </a:tc>
                <a:tc>
                  <a:txBody>
                    <a:bodyPr/>
                    <a:lstStyle/>
                    <a:p>
                      <a:r>
                        <a:rPr lang="en-US" sz="1600" dirty="0"/>
                        <a:t>1230 – 1250</a:t>
                      </a:r>
                    </a:p>
                  </a:txBody>
                  <a:tcPr/>
                </a:tc>
                <a:tc>
                  <a:txBody>
                    <a:bodyPr/>
                    <a:lstStyle/>
                    <a:p>
                      <a:endParaRPr lang="en-US" sz="1600" dirty="0"/>
                    </a:p>
                  </a:txBody>
                  <a:tcPr/>
                </a:tc>
                <a:extLst>
                  <a:ext uri="{0D108BD9-81ED-4DB2-BD59-A6C34878D82A}">
                    <a16:rowId xmlns:a16="http://schemas.microsoft.com/office/drawing/2014/main" val="2715518808"/>
                  </a:ext>
                </a:extLst>
              </a:tr>
              <a:tr h="274320">
                <a:tc>
                  <a:txBody>
                    <a:bodyPr/>
                    <a:lstStyle/>
                    <a:p>
                      <a:r>
                        <a:rPr lang="en-US" sz="1600" dirty="0"/>
                        <a:t>6</a:t>
                      </a:r>
                    </a:p>
                  </a:txBody>
                  <a:tcPr/>
                </a:tc>
                <a:tc>
                  <a:txBody>
                    <a:bodyPr/>
                    <a:lstStyle/>
                    <a:p>
                      <a:r>
                        <a:rPr lang="en-US" sz="1600" dirty="0"/>
                        <a:t>1628 - 1652</a:t>
                      </a:r>
                    </a:p>
                  </a:txBody>
                  <a:tcPr/>
                </a:tc>
                <a:tc>
                  <a:txBody>
                    <a:bodyPr/>
                    <a:lstStyle/>
                    <a:p>
                      <a:r>
                        <a:rPr lang="en-US" sz="1600" dirty="0"/>
                        <a:t>(not in the plots below)</a:t>
                      </a:r>
                    </a:p>
                  </a:txBody>
                  <a:tcPr/>
                </a:tc>
                <a:extLst>
                  <a:ext uri="{0D108BD9-81ED-4DB2-BD59-A6C34878D82A}">
                    <a16:rowId xmlns:a16="http://schemas.microsoft.com/office/drawing/2014/main" val="2378067943"/>
                  </a:ext>
                </a:extLst>
              </a:tr>
              <a:tr h="274320">
                <a:tc>
                  <a:txBody>
                    <a:bodyPr/>
                    <a:lstStyle/>
                    <a:p>
                      <a:r>
                        <a:rPr lang="en-US" sz="1600" dirty="0"/>
                        <a:t>7</a:t>
                      </a:r>
                    </a:p>
                  </a:txBody>
                  <a:tcPr/>
                </a:tc>
                <a:tc>
                  <a:txBody>
                    <a:bodyPr/>
                    <a:lstStyle/>
                    <a:p>
                      <a:r>
                        <a:rPr lang="en-US" sz="1600" dirty="0"/>
                        <a:t>2105 - 2155</a:t>
                      </a:r>
                    </a:p>
                  </a:txBody>
                  <a:tcPr/>
                </a:tc>
                <a:tc>
                  <a:txBody>
                    <a:bodyPr/>
                    <a:lstStyle/>
                    <a:p>
                      <a:endParaRPr lang="en-US" sz="1600"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88149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18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6845815-E216-4FEC-B43B-2281734A419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124187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DABFF-214C-456E-800A-005235787AE8}"/>
              </a:ext>
            </a:extLst>
          </p:cNvPr>
          <p:cNvSpPr txBox="1"/>
          <p:nvPr/>
        </p:nvSpPr>
        <p:spPr>
          <a:xfrm>
            <a:off x="0" y="0"/>
            <a:ext cx="12104914" cy="2308324"/>
          </a:xfrm>
          <a:prstGeom prst="rect">
            <a:avLst/>
          </a:prstGeom>
          <a:noFill/>
        </p:spPr>
        <p:txBody>
          <a:bodyPr wrap="square" rtlCol="0">
            <a:spAutoFit/>
          </a:bodyPr>
          <a:lstStyle/>
          <a:p>
            <a:r>
              <a:rPr lang="en-US" sz="1600" b="1" dirty="0"/>
              <a:t>Takeaways for spectral differentiation</a:t>
            </a:r>
          </a:p>
          <a:p>
            <a:endParaRPr lang="en-US" sz="1600" dirty="0"/>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class = 2, there’s less vegetation (lower NIR, higher red) in Dec – Feb and more vegetation (higher NIR, lower red) in March – Aug</a:t>
            </a:r>
          </a:p>
        </p:txBody>
      </p:sp>
    </p:spTree>
    <p:extLst>
      <p:ext uri="{BB962C8B-B14F-4D97-AF65-F5344CB8AC3E}">
        <p14:creationId xmlns:p14="http://schemas.microsoft.com/office/powerpoint/2010/main" val="96228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E09C3-46A9-4665-A257-B7E6AF7A26CA}"/>
              </a:ext>
            </a:extLst>
          </p:cNvPr>
          <p:cNvSpPr txBox="1"/>
          <p:nvPr/>
        </p:nvSpPr>
        <p:spPr>
          <a:xfrm>
            <a:off x="0" y="74533"/>
            <a:ext cx="12106275" cy="2585323"/>
          </a:xfrm>
          <a:prstGeom prst="rect">
            <a:avLst/>
          </a:prstGeom>
          <a:noFill/>
        </p:spPr>
        <p:txBody>
          <a:bodyPr wrap="square" rtlCol="0">
            <a:spAutoFit/>
          </a:bodyPr>
          <a:lstStyle/>
          <a:p>
            <a:r>
              <a:rPr lang="en-US" b="1" dirty="0"/>
              <a:t>Temporal/phenological separation of Soy vs </a:t>
            </a:r>
            <a:r>
              <a:rPr lang="en-US" b="1" dirty="0" err="1"/>
              <a:t>Nonsoy</a:t>
            </a:r>
            <a:r>
              <a:rPr lang="en-US" b="1" dirty="0"/>
              <a:t> Agri</a:t>
            </a:r>
          </a:p>
          <a:p>
            <a:endParaRPr lang="en-US" b="1" dirty="0"/>
          </a:p>
          <a:p>
            <a:pPr marL="285750" indent="-285750">
              <a:buFontTx/>
              <a:buChar char="-"/>
            </a:pPr>
            <a:r>
              <a:rPr lang="en-US" dirty="0"/>
              <a:t>Temporal PCA on </a:t>
            </a:r>
            <a:r>
              <a:rPr lang="en-US" dirty="0" err="1"/>
              <a:t>agsat</a:t>
            </a:r>
            <a:r>
              <a:rPr lang="en-US" dirty="0"/>
              <a:t> and </a:t>
            </a:r>
            <a:r>
              <a:rPr lang="en-US" dirty="0" err="1"/>
              <a:t>plos</a:t>
            </a:r>
            <a:r>
              <a:rPr lang="en-US" dirty="0"/>
              <a:t> points for MODIS-derived EVI</a:t>
            </a:r>
          </a:p>
          <a:p>
            <a:pPr marL="285750" indent="-285750">
              <a:buFontTx/>
              <a:buChar char="-"/>
            </a:pPr>
            <a:endParaRPr lang="en-US" dirty="0"/>
          </a:p>
          <a:p>
            <a:pPr marL="742950" lvl="1" indent="-285750">
              <a:buFontTx/>
              <a:buChar char="-"/>
            </a:pPr>
            <a:r>
              <a:rPr lang="en-US" dirty="0"/>
              <a:t>‘variables’ are mean EVI in each 10-day chunk (i.e. 37 columns = 0 to 10 days, 11 to 20 days… after Jan 1)</a:t>
            </a:r>
          </a:p>
          <a:p>
            <a:pPr marL="742950" lvl="1" indent="-285750">
              <a:buFontTx/>
              <a:buChar char="-"/>
            </a:pPr>
            <a:r>
              <a:rPr lang="en-US" dirty="0"/>
              <a:t>‘rows/observations’ are the data points (i.e. spatial variability)</a:t>
            </a:r>
          </a:p>
          <a:p>
            <a:pPr marL="742950" lvl="1" indent="-285750">
              <a:buFontTx/>
              <a:buChar char="-"/>
            </a:pPr>
            <a:r>
              <a:rPr lang="en-US" dirty="0"/>
              <a:t>Examine what times of year have greatest contribution to spatial variability in EVI</a:t>
            </a:r>
          </a:p>
          <a:p>
            <a:pPr marL="742950" lvl="1" indent="-285750">
              <a:buFontTx/>
              <a:buChar char="-"/>
            </a:pPr>
            <a:endParaRPr lang="en-US" dirty="0"/>
          </a:p>
          <a:p>
            <a:pPr marL="285750" indent="-285750">
              <a:buFontTx/>
              <a:buChar char="-"/>
            </a:pPr>
            <a:r>
              <a:rPr lang="en-US" dirty="0"/>
              <a:t>EVI timeseries for each land cover class</a:t>
            </a:r>
          </a:p>
        </p:txBody>
      </p:sp>
      <p:graphicFrame>
        <p:nvGraphicFramePr>
          <p:cNvPr id="4" name="Table 3">
            <a:extLst>
              <a:ext uri="{FF2B5EF4-FFF2-40B4-BE49-F238E27FC236}">
                <a16:creationId xmlns:a16="http://schemas.microsoft.com/office/drawing/2014/main" id="{A69FE0B4-9943-49C7-9821-4AE5CBBAB7DD}"/>
              </a:ext>
            </a:extLst>
          </p:cNvPr>
          <p:cNvGraphicFramePr>
            <a:graphicFrameLocks noGrp="1"/>
          </p:cNvGraphicFramePr>
          <p:nvPr>
            <p:extLst>
              <p:ext uri="{D42A27DB-BD31-4B8C-83A1-F6EECF244321}">
                <p14:modId xmlns:p14="http://schemas.microsoft.com/office/powerpoint/2010/main" val="1268316930"/>
              </p:ext>
            </p:extLst>
          </p:nvPr>
        </p:nvGraphicFramePr>
        <p:xfrm>
          <a:off x="2032000" y="3756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 (SC)</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 (DC)</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 (</a:t>
                      </a:r>
                      <a:r>
                        <a:rPr lang="en-US" dirty="0" err="1"/>
                        <a:t>nonsoy</a:t>
                      </a:r>
                      <a:r>
                        <a:rPr lang="en-US" dirty="0"/>
                        <a:t> </a:t>
                      </a:r>
                      <a:r>
                        <a:rPr lang="en-US" dirty="0" err="1"/>
                        <a:t>agri</a:t>
                      </a:r>
                      <a:r>
                        <a:rPr lang="en-US" dirty="0"/>
                        <a:t>)</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81208153-C2C9-4F2C-9F3E-1150BDA1B22E}"/>
              </a:ext>
            </a:extLst>
          </p:cNvPr>
          <p:cNvSpPr txBox="1"/>
          <p:nvPr/>
        </p:nvSpPr>
        <p:spPr>
          <a:xfrm>
            <a:off x="2788907" y="5306885"/>
            <a:ext cx="6614183" cy="830997"/>
          </a:xfrm>
          <a:prstGeom prst="rect">
            <a:avLst/>
          </a:prstGeom>
          <a:noFill/>
        </p:spPr>
        <p:txBody>
          <a:bodyPr wrap="none" rtlCol="0">
            <a:spAutoFit/>
          </a:bodyPr>
          <a:lstStyle/>
          <a:p>
            <a:r>
              <a:rPr lang="en-US" sz="1600" dirty="0"/>
              <a:t>For interpreting results: </a:t>
            </a:r>
          </a:p>
          <a:p>
            <a:pPr marL="285750" indent="-285750">
              <a:buFont typeface="Arial" panose="020B0604020202020204" pitchFamily="34" charset="0"/>
              <a:buChar char="•"/>
            </a:pPr>
            <a:r>
              <a:rPr lang="en-US" sz="1600" dirty="0" err="1"/>
              <a:t>Agsat</a:t>
            </a:r>
            <a:r>
              <a:rPr lang="en-US" sz="1600" dirty="0"/>
              <a:t> has more points, but </a:t>
            </a:r>
            <a:r>
              <a:rPr lang="en-US" sz="1600" dirty="0" err="1"/>
              <a:t>Plos</a:t>
            </a:r>
            <a:r>
              <a:rPr lang="en-US" sz="1600" dirty="0"/>
              <a:t> has more even distribution among classes</a:t>
            </a:r>
          </a:p>
          <a:p>
            <a:pPr marL="285750" indent="-285750">
              <a:buFont typeface="Arial" panose="020B0604020202020204" pitchFamily="34" charset="0"/>
              <a:buChar char="•"/>
            </a:pPr>
            <a:r>
              <a:rPr lang="en-US" sz="1600" dirty="0" err="1"/>
              <a:t>Plos</a:t>
            </a:r>
            <a:r>
              <a:rPr lang="en-US" sz="1600" dirty="0"/>
              <a:t> lumps pasture into </a:t>
            </a:r>
            <a:r>
              <a:rPr lang="en-US" sz="1600" dirty="0" err="1"/>
              <a:t>nonsoy</a:t>
            </a:r>
            <a:r>
              <a:rPr lang="en-US" sz="1600" dirty="0"/>
              <a:t> </a:t>
            </a:r>
            <a:r>
              <a:rPr lang="en-US" sz="1600" dirty="0" err="1"/>
              <a:t>agri</a:t>
            </a:r>
            <a:r>
              <a:rPr lang="en-US" sz="1600" dirty="0"/>
              <a:t>, whereas </a:t>
            </a:r>
            <a:r>
              <a:rPr lang="en-US" sz="1600" dirty="0" err="1"/>
              <a:t>agsat</a:t>
            </a:r>
            <a:r>
              <a:rPr lang="en-US" sz="1600" dirty="0"/>
              <a:t> probably doesn’t</a:t>
            </a:r>
          </a:p>
        </p:txBody>
      </p:sp>
    </p:spTree>
    <p:extLst>
      <p:ext uri="{BB962C8B-B14F-4D97-AF65-F5344CB8AC3E}">
        <p14:creationId xmlns:p14="http://schemas.microsoft.com/office/powerpoint/2010/main" val="165540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332999" y="4265881"/>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Rectangle 7">
            <a:extLst>
              <a:ext uri="{FF2B5EF4-FFF2-40B4-BE49-F238E27FC236}">
                <a16:creationId xmlns:a16="http://schemas.microsoft.com/office/drawing/2014/main" id="{53A0834C-98C5-49FE-976D-CCFE6B243FB0}"/>
              </a:ext>
            </a:extLst>
          </p:cNvPr>
          <p:cNvSpPr/>
          <p:nvPr/>
        </p:nvSpPr>
        <p:spPr>
          <a:xfrm>
            <a:off x="122149" y="5565339"/>
            <a:ext cx="11988283" cy="523220"/>
          </a:xfrm>
          <a:prstGeom prst="rect">
            <a:avLst/>
          </a:prstGeom>
        </p:spPr>
        <p:txBody>
          <a:bodyPr wrap="square">
            <a:spAutoFit/>
          </a:bodyPr>
          <a:lstStyle/>
          <a:p>
            <a:pPr marL="285750" indent="-285750">
              <a:buFont typeface="Arial" panose="020B0604020202020204" pitchFamily="34" charset="0"/>
              <a:buChar char="•"/>
            </a:pPr>
            <a:r>
              <a:rPr lang="en-US" sz="1400" dirty="0"/>
              <a:t>In the loadings graphs below, positive correlation means the DOY contains a spatial pattern that has strong similarity to the pattern in the component image (i.e. that DOY reflects difference across space and therefore could be used in separating the classes?)</a:t>
            </a:r>
          </a:p>
        </p:txBody>
      </p:sp>
    </p:spTree>
    <p:extLst>
      <p:ext uri="{BB962C8B-B14F-4D97-AF65-F5344CB8AC3E}">
        <p14:creationId xmlns:p14="http://schemas.microsoft.com/office/powerpoint/2010/main" val="320601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832537" y="502938"/>
            <a:ext cx="5145025" cy="3175215"/>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449413" y="523769"/>
            <a:ext cx="5145024" cy="3175215"/>
          </a:xfrm>
          <a:prstGeom prst="rect">
            <a:avLst/>
          </a:prstGeom>
        </p:spPr>
      </p:pic>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pic>
        <p:nvPicPr>
          <p:cNvPr id="7" name="Picture 6">
            <a:extLst>
              <a:ext uri="{FF2B5EF4-FFF2-40B4-BE49-F238E27FC236}">
                <a16:creationId xmlns:a16="http://schemas.microsoft.com/office/drawing/2014/main" id="{7E9FEEAF-5066-48AE-BC4D-A2533F719D9C}"/>
              </a:ext>
            </a:extLst>
          </p:cNvPr>
          <p:cNvPicPr>
            <a:picLocks noChangeAspect="1"/>
          </p:cNvPicPr>
          <p:nvPr/>
        </p:nvPicPr>
        <p:blipFill>
          <a:blip r:embed="rId4"/>
          <a:stretch>
            <a:fillRect/>
          </a:stretch>
        </p:blipFill>
        <p:spPr>
          <a:xfrm>
            <a:off x="1399667" y="3806531"/>
            <a:ext cx="4578403" cy="2825529"/>
          </a:xfrm>
          <a:prstGeom prst="rect">
            <a:avLst/>
          </a:prstGeom>
        </p:spPr>
      </p:pic>
      <p:pic>
        <p:nvPicPr>
          <p:cNvPr id="9" name="Picture 8">
            <a:extLst>
              <a:ext uri="{FF2B5EF4-FFF2-40B4-BE49-F238E27FC236}">
                <a16:creationId xmlns:a16="http://schemas.microsoft.com/office/drawing/2014/main" id="{A81D96E6-613C-4562-903D-890242925DCB}"/>
              </a:ext>
            </a:extLst>
          </p:cNvPr>
          <p:cNvPicPr>
            <a:picLocks noChangeAspect="1"/>
          </p:cNvPicPr>
          <p:nvPr/>
        </p:nvPicPr>
        <p:blipFill>
          <a:blip r:embed="rId5"/>
          <a:stretch>
            <a:fillRect/>
          </a:stretch>
        </p:blipFill>
        <p:spPr>
          <a:xfrm>
            <a:off x="6895747" y="3842078"/>
            <a:ext cx="4463208" cy="2754437"/>
          </a:xfrm>
          <a:prstGeom prst="rect">
            <a:avLst/>
          </a:prstGeom>
        </p:spPr>
      </p:pic>
      <p:sp>
        <p:nvSpPr>
          <p:cNvPr id="10" name="Rectangle 9">
            <a:extLst>
              <a:ext uri="{FF2B5EF4-FFF2-40B4-BE49-F238E27FC236}">
                <a16:creationId xmlns:a16="http://schemas.microsoft.com/office/drawing/2014/main" id="{F70C4A6A-1024-447B-8B95-963336C46BFB}"/>
              </a:ext>
            </a:extLst>
          </p:cNvPr>
          <p:cNvSpPr/>
          <p:nvPr/>
        </p:nvSpPr>
        <p:spPr>
          <a:xfrm>
            <a:off x="1752600" y="402907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A60D12-C4CB-4DD2-AE23-0B72A8981FCB}"/>
              </a:ext>
            </a:extLst>
          </p:cNvPr>
          <p:cNvSpPr/>
          <p:nvPr/>
        </p:nvSpPr>
        <p:spPr>
          <a:xfrm>
            <a:off x="7327126" y="402907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44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1885"/>
            <a:ext cx="1154162" cy="338554"/>
          </a:xfrm>
          <a:prstGeom prst="rect">
            <a:avLst/>
          </a:prstGeom>
          <a:noFill/>
        </p:spPr>
        <p:txBody>
          <a:bodyPr wrap="none" rtlCol="0">
            <a:spAutoFit/>
          </a:bodyPr>
          <a:lstStyle/>
          <a:p>
            <a:r>
              <a:rPr lang="en-US" sz="1600" dirty="0"/>
              <a:t>Year = 2008</a:t>
            </a:r>
          </a:p>
        </p:txBody>
      </p:sp>
      <p:pic>
        <p:nvPicPr>
          <p:cNvPr id="6" name="Picture 5">
            <a:extLst>
              <a:ext uri="{FF2B5EF4-FFF2-40B4-BE49-F238E27FC236}">
                <a16:creationId xmlns:a16="http://schemas.microsoft.com/office/drawing/2014/main" id="{90FE877D-CD2E-4E51-9F5E-FEE1055AECB0}"/>
              </a:ext>
            </a:extLst>
          </p:cNvPr>
          <p:cNvPicPr>
            <a:picLocks noChangeAspect="1"/>
          </p:cNvPicPr>
          <p:nvPr/>
        </p:nvPicPr>
        <p:blipFill>
          <a:blip r:embed="rId2"/>
          <a:stretch>
            <a:fillRect/>
          </a:stretch>
        </p:blipFill>
        <p:spPr>
          <a:xfrm>
            <a:off x="380769" y="523769"/>
            <a:ext cx="5334462" cy="3292125"/>
          </a:xfrm>
          <a:prstGeom prst="rect">
            <a:avLst/>
          </a:prstGeom>
        </p:spPr>
      </p:pic>
      <p:pic>
        <p:nvPicPr>
          <p:cNvPr id="7" name="Picture 6">
            <a:extLst>
              <a:ext uri="{FF2B5EF4-FFF2-40B4-BE49-F238E27FC236}">
                <a16:creationId xmlns:a16="http://schemas.microsoft.com/office/drawing/2014/main" id="{3C863FA1-B3D1-4EC7-99B7-A5A910787FB6}"/>
              </a:ext>
            </a:extLst>
          </p:cNvPr>
          <p:cNvPicPr>
            <a:picLocks noChangeAspect="1"/>
          </p:cNvPicPr>
          <p:nvPr/>
        </p:nvPicPr>
        <p:blipFill>
          <a:blip r:embed="rId3"/>
          <a:stretch>
            <a:fillRect/>
          </a:stretch>
        </p:blipFill>
        <p:spPr>
          <a:xfrm>
            <a:off x="6247327" y="523768"/>
            <a:ext cx="5334462" cy="3292125"/>
          </a:xfrm>
          <a:prstGeom prst="rect">
            <a:avLst/>
          </a:prstGeom>
        </p:spPr>
      </p:pic>
      <p:pic>
        <p:nvPicPr>
          <p:cNvPr id="9" name="Picture 8">
            <a:extLst>
              <a:ext uri="{FF2B5EF4-FFF2-40B4-BE49-F238E27FC236}">
                <a16:creationId xmlns:a16="http://schemas.microsoft.com/office/drawing/2014/main" id="{276AAF95-2596-4B2D-A154-2D950925CE48}"/>
              </a:ext>
            </a:extLst>
          </p:cNvPr>
          <p:cNvPicPr>
            <a:picLocks noChangeAspect="1"/>
          </p:cNvPicPr>
          <p:nvPr/>
        </p:nvPicPr>
        <p:blipFill>
          <a:blip r:embed="rId4"/>
          <a:stretch>
            <a:fillRect/>
          </a:stretch>
        </p:blipFill>
        <p:spPr>
          <a:xfrm>
            <a:off x="931891" y="3854229"/>
            <a:ext cx="4691103" cy="2895081"/>
          </a:xfrm>
          <a:prstGeom prst="rect">
            <a:avLst/>
          </a:prstGeom>
        </p:spPr>
      </p:pic>
      <p:pic>
        <p:nvPicPr>
          <p:cNvPr id="10" name="Picture 9">
            <a:extLst>
              <a:ext uri="{FF2B5EF4-FFF2-40B4-BE49-F238E27FC236}">
                <a16:creationId xmlns:a16="http://schemas.microsoft.com/office/drawing/2014/main" id="{8858C987-2DE9-4681-B817-52B65E836BD1}"/>
              </a:ext>
            </a:extLst>
          </p:cNvPr>
          <p:cNvPicPr>
            <a:picLocks noChangeAspect="1"/>
          </p:cNvPicPr>
          <p:nvPr/>
        </p:nvPicPr>
        <p:blipFill>
          <a:blip r:embed="rId5"/>
          <a:stretch>
            <a:fillRect/>
          </a:stretch>
        </p:blipFill>
        <p:spPr>
          <a:xfrm>
            <a:off x="7068269" y="3815894"/>
            <a:ext cx="4513520" cy="2785487"/>
          </a:xfrm>
          <a:prstGeom prst="rect">
            <a:avLst/>
          </a:prstGeom>
        </p:spPr>
      </p:pic>
      <p:sp>
        <p:nvSpPr>
          <p:cNvPr id="11" name="TextBox 10">
            <a:extLst>
              <a:ext uri="{FF2B5EF4-FFF2-40B4-BE49-F238E27FC236}">
                <a16:creationId xmlns:a16="http://schemas.microsoft.com/office/drawing/2014/main" id="{F7A9FAD2-DFD6-494E-84C1-5D8CAA3184BA}"/>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E5D16E51-A309-49D2-B925-B07A74C2C0BF}"/>
              </a:ext>
            </a:extLst>
          </p:cNvPr>
          <p:cNvSpPr/>
          <p:nvPr/>
        </p:nvSpPr>
        <p:spPr>
          <a:xfrm>
            <a:off x="1362075" y="404564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E4BC6E-F79B-4C3D-8346-6C1B58BA9CCA}"/>
              </a:ext>
            </a:extLst>
          </p:cNvPr>
          <p:cNvSpPr/>
          <p:nvPr/>
        </p:nvSpPr>
        <p:spPr>
          <a:xfrm>
            <a:off x="7524804" y="403545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201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4" name="Picture 3">
            <a:extLst>
              <a:ext uri="{FF2B5EF4-FFF2-40B4-BE49-F238E27FC236}">
                <a16:creationId xmlns:a16="http://schemas.microsoft.com/office/drawing/2014/main" id="{A8CEECC0-F08E-4DAF-9F54-60C0442625EB}"/>
              </a:ext>
            </a:extLst>
          </p:cNvPr>
          <p:cNvPicPr>
            <a:picLocks noChangeAspect="1"/>
          </p:cNvPicPr>
          <p:nvPr/>
        </p:nvPicPr>
        <p:blipFill>
          <a:blip r:embed="rId2"/>
          <a:stretch>
            <a:fillRect/>
          </a:stretch>
        </p:blipFill>
        <p:spPr>
          <a:xfrm>
            <a:off x="487680" y="693046"/>
            <a:ext cx="4767072" cy="2941964"/>
          </a:xfrm>
          <a:prstGeom prst="rect">
            <a:avLst/>
          </a:prstGeom>
        </p:spPr>
      </p:pic>
      <p:pic>
        <p:nvPicPr>
          <p:cNvPr id="5" name="Picture 4">
            <a:extLst>
              <a:ext uri="{FF2B5EF4-FFF2-40B4-BE49-F238E27FC236}">
                <a16:creationId xmlns:a16="http://schemas.microsoft.com/office/drawing/2014/main" id="{537DFD63-EF84-4E84-998A-D2F94728EF29}"/>
              </a:ext>
            </a:extLst>
          </p:cNvPr>
          <p:cNvPicPr>
            <a:picLocks noChangeAspect="1"/>
          </p:cNvPicPr>
          <p:nvPr/>
        </p:nvPicPr>
        <p:blipFill>
          <a:blip r:embed="rId3"/>
          <a:stretch>
            <a:fillRect/>
          </a:stretch>
        </p:blipFill>
        <p:spPr>
          <a:xfrm>
            <a:off x="6186753" y="693046"/>
            <a:ext cx="4932351" cy="3043965"/>
          </a:xfrm>
          <a:prstGeom prst="rect">
            <a:avLst/>
          </a:prstGeom>
        </p:spPr>
      </p:pic>
      <p:pic>
        <p:nvPicPr>
          <p:cNvPr id="9" name="Picture 8">
            <a:extLst>
              <a:ext uri="{FF2B5EF4-FFF2-40B4-BE49-F238E27FC236}">
                <a16:creationId xmlns:a16="http://schemas.microsoft.com/office/drawing/2014/main" id="{CAFEF6F6-D819-40F0-8B79-043C664B315C}"/>
              </a:ext>
            </a:extLst>
          </p:cNvPr>
          <p:cNvPicPr>
            <a:picLocks noChangeAspect="1"/>
          </p:cNvPicPr>
          <p:nvPr/>
        </p:nvPicPr>
        <p:blipFill>
          <a:blip r:embed="rId4"/>
          <a:stretch>
            <a:fillRect/>
          </a:stretch>
        </p:blipFill>
        <p:spPr>
          <a:xfrm>
            <a:off x="823915" y="3737011"/>
            <a:ext cx="4448170" cy="2745156"/>
          </a:xfrm>
          <a:prstGeom prst="rect">
            <a:avLst/>
          </a:prstGeom>
        </p:spPr>
      </p:pic>
      <p:pic>
        <p:nvPicPr>
          <p:cNvPr id="10" name="Picture 9">
            <a:extLst>
              <a:ext uri="{FF2B5EF4-FFF2-40B4-BE49-F238E27FC236}">
                <a16:creationId xmlns:a16="http://schemas.microsoft.com/office/drawing/2014/main" id="{B570BDF7-2DA2-4CD0-A52C-BAC80FCA0898}"/>
              </a:ext>
            </a:extLst>
          </p:cNvPr>
          <p:cNvPicPr>
            <a:picLocks noChangeAspect="1"/>
          </p:cNvPicPr>
          <p:nvPr/>
        </p:nvPicPr>
        <p:blipFill>
          <a:blip r:embed="rId5"/>
          <a:stretch>
            <a:fillRect/>
          </a:stretch>
        </p:blipFill>
        <p:spPr>
          <a:xfrm>
            <a:off x="6670934" y="3758352"/>
            <a:ext cx="4448170" cy="2745156"/>
          </a:xfrm>
          <a:prstGeom prst="rect">
            <a:avLst/>
          </a:prstGeom>
        </p:spPr>
      </p:pic>
      <p:sp>
        <p:nvSpPr>
          <p:cNvPr id="11" name="TextBox 10">
            <a:extLst>
              <a:ext uri="{FF2B5EF4-FFF2-40B4-BE49-F238E27FC236}">
                <a16:creationId xmlns:a16="http://schemas.microsoft.com/office/drawing/2014/main" id="{FF3682DD-9C74-4C49-9778-0B8941644835}"/>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7FEA286F-308E-4A9C-A430-74789A4069D6}"/>
              </a:ext>
            </a:extLst>
          </p:cNvPr>
          <p:cNvSpPr/>
          <p:nvPr/>
        </p:nvSpPr>
        <p:spPr>
          <a:xfrm>
            <a:off x="1247775" y="394659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72FA8-B20F-4944-9239-404F7798B19C}"/>
              </a:ext>
            </a:extLst>
          </p:cNvPr>
          <p:cNvSpPr/>
          <p:nvPr/>
        </p:nvSpPr>
        <p:spPr>
          <a:xfrm>
            <a:off x="7172325" y="394659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99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TextBox 7">
            <a:extLst>
              <a:ext uri="{FF2B5EF4-FFF2-40B4-BE49-F238E27FC236}">
                <a16:creationId xmlns:a16="http://schemas.microsoft.com/office/drawing/2014/main" id="{11616569-A584-437E-BD5C-AD4AD97BB47A}"/>
              </a:ext>
            </a:extLst>
          </p:cNvPr>
          <p:cNvSpPr txBox="1"/>
          <p:nvPr/>
        </p:nvSpPr>
        <p:spPr>
          <a:xfrm>
            <a:off x="839126" y="5027758"/>
            <a:ext cx="99336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It doesn’t make sense to do separate PCAs for each class, because all the within-class PCAs will show is how to separate WITHIN each class</a:t>
            </a:r>
          </a:p>
          <a:p>
            <a:pPr marL="285750" indent="-285750">
              <a:buFont typeface="Arial" panose="020B0604020202020204" pitchFamily="34" charset="0"/>
              <a:buChar char="•"/>
            </a:pPr>
            <a:r>
              <a:rPr lang="en-US" sz="1600" dirty="0"/>
              <a:t>The fact that the within-class PCAs have nonzero loadings suggests that there’s a lot of variation within each class?</a:t>
            </a:r>
          </a:p>
        </p:txBody>
      </p:sp>
    </p:spTree>
    <p:extLst>
      <p:ext uri="{BB962C8B-B14F-4D97-AF65-F5344CB8AC3E}">
        <p14:creationId xmlns:p14="http://schemas.microsoft.com/office/powerpoint/2010/main" val="94255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3D4A0-668F-4D6C-85E3-F1026428764D}"/>
              </a:ext>
            </a:extLst>
          </p:cNvPr>
          <p:cNvSpPr txBox="1"/>
          <p:nvPr/>
        </p:nvSpPr>
        <p:spPr>
          <a:xfrm>
            <a:off x="3042396" y="2657520"/>
            <a:ext cx="7006726" cy="461665"/>
          </a:xfrm>
          <a:prstGeom prst="rect">
            <a:avLst/>
          </a:prstGeom>
          <a:noFill/>
        </p:spPr>
        <p:txBody>
          <a:bodyPr wrap="none" rtlCol="0">
            <a:spAutoFit/>
          </a:bodyPr>
          <a:lstStyle/>
          <a:p>
            <a:r>
              <a:rPr lang="en-US" sz="2400" dirty="0"/>
              <a:t>Summary (for Sally; see details in the rest of the slides)</a:t>
            </a:r>
          </a:p>
        </p:txBody>
      </p:sp>
    </p:spTree>
    <p:extLst>
      <p:ext uri="{BB962C8B-B14F-4D97-AF65-F5344CB8AC3E}">
        <p14:creationId xmlns:p14="http://schemas.microsoft.com/office/powerpoint/2010/main" val="674498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73692-3F36-4D29-9C15-0AB74149B6EE}"/>
              </a:ext>
            </a:extLst>
          </p:cNvPr>
          <p:cNvSpPr txBox="1"/>
          <p:nvPr/>
        </p:nvSpPr>
        <p:spPr>
          <a:xfrm>
            <a:off x="412887" y="297729"/>
            <a:ext cx="10522187" cy="5262979"/>
          </a:xfrm>
          <a:prstGeom prst="rect">
            <a:avLst/>
          </a:prstGeom>
          <a:noFill/>
        </p:spPr>
        <p:txBody>
          <a:bodyPr wrap="square" rtlCol="0">
            <a:spAutoFit/>
          </a:bodyPr>
          <a:lstStyle/>
          <a:p>
            <a:r>
              <a:rPr lang="en-US" sz="1600" b="1" dirty="0"/>
              <a:t>Takeaways for phenological differentiation</a:t>
            </a:r>
          </a:p>
          <a:p>
            <a:endParaRPr lang="en-US" sz="1600" dirty="0"/>
          </a:p>
          <a:p>
            <a:r>
              <a:rPr lang="en-US" sz="1600" u="sng" dirty="0"/>
              <a:t>From PCA</a:t>
            </a:r>
          </a:p>
          <a:p>
            <a:pPr marL="285750" indent="-285750">
              <a:buFont typeface="Arial" panose="020B0604020202020204" pitchFamily="34" charset="0"/>
              <a:buChar char="•"/>
            </a:pPr>
            <a:r>
              <a:rPr lang="en-US" sz="1600" dirty="0"/>
              <a:t>A PCA that lumps all classes together shows variation between the classes, but also variation within the classes. </a:t>
            </a:r>
          </a:p>
          <a:p>
            <a:pPr marL="742950" lvl="1" indent="-285750">
              <a:buFont typeface="Arial" panose="020B0604020202020204" pitchFamily="34" charset="0"/>
              <a:buChar char="•"/>
            </a:pPr>
            <a:r>
              <a:rPr lang="en-US" sz="1600" dirty="0"/>
              <a:t>Because </a:t>
            </a:r>
            <a:r>
              <a:rPr lang="en-US" sz="1600" dirty="0" err="1"/>
              <a:t>plos</a:t>
            </a:r>
            <a:r>
              <a:rPr lang="en-US" sz="1600" dirty="0"/>
              <a:t> has a more even distribution among the classes, it’s probably more reliable. </a:t>
            </a:r>
          </a:p>
          <a:p>
            <a:pPr marL="742950" lvl="1" indent="-285750">
              <a:buFont typeface="Arial" panose="020B0604020202020204" pitchFamily="34" charset="0"/>
              <a:buChar char="•"/>
            </a:pPr>
            <a:r>
              <a:rPr lang="en-US" sz="1600" dirty="0"/>
              <a:t>However, </a:t>
            </a:r>
            <a:r>
              <a:rPr lang="en-US" sz="1600" dirty="0" err="1"/>
              <a:t>plos’s</a:t>
            </a:r>
            <a:r>
              <a:rPr lang="en-US" sz="1600" dirty="0"/>
              <a:t> class = 2 contains pasture, which would be masked out with mapbiomas3 agri.</a:t>
            </a:r>
          </a:p>
          <a:p>
            <a:pPr marL="285750" indent="-285750">
              <a:buFont typeface="Arial" panose="020B0604020202020204" pitchFamily="34" charset="0"/>
              <a:buChar char="•"/>
            </a:pPr>
            <a:r>
              <a:rPr lang="en-US" sz="1600" dirty="0"/>
              <a:t>The variables DOY = 100 to 250 (April to August) tend to be more correlated with PC1. The variables DOY = 0 to 100 (January to March) tend to be more correlated with PC2.</a:t>
            </a:r>
          </a:p>
          <a:p>
            <a:pPr marL="285750" indent="-285750">
              <a:buFont typeface="Arial" panose="020B0604020202020204" pitchFamily="34" charset="0"/>
              <a:buChar char="•"/>
            </a:pPr>
            <a:r>
              <a:rPr lang="en-US" sz="1600" dirty="0"/>
              <a:t>PC1 seems to pick up on seasonal patterns; PC2 seems to pick up on the significant inter-class differences that happen between DOY = 0 and 150</a:t>
            </a:r>
          </a:p>
          <a:p>
            <a:pPr marL="285750" indent="-285750">
              <a:buFont typeface="Arial" panose="020B0604020202020204" pitchFamily="34" charset="0"/>
              <a:buChar char="•"/>
            </a:pPr>
            <a:r>
              <a:rPr lang="en-US" sz="1600" dirty="0"/>
              <a:t>Overall, can’t interpret much from PCA (ask Iryna?)</a:t>
            </a:r>
          </a:p>
          <a:p>
            <a:pPr marL="285750" indent="-285750">
              <a:buFont typeface="Arial" panose="020B0604020202020204" pitchFamily="34" charset="0"/>
              <a:buChar char="•"/>
            </a:pPr>
            <a:endParaRPr lang="en-US" sz="1600" dirty="0"/>
          </a:p>
          <a:p>
            <a:r>
              <a:rPr lang="en-US" sz="1600" u="sng" dirty="0"/>
              <a:t>From timeseries</a:t>
            </a:r>
          </a:p>
          <a:p>
            <a:pPr marL="285750" indent="-285750">
              <a:buFont typeface="Arial" panose="020B0604020202020204" pitchFamily="34" charset="0"/>
              <a:buChar char="•"/>
            </a:pPr>
            <a:r>
              <a:rPr lang="en-US" sz="1600" dirty="0"/>
              <a:t>The first 150 days of the year (January to May) best separate the three classes</a:t>
            </a:r>
          </a:p>
          <a:p>
            <a:pPr marL="285750" indent="-285750">
              <a:buFont typeface="Arial" panose="020B0604020202020204" pitchFamily="34" charset="0"/>
              <a:buChar char="•"/>
            </a:pPr>
            <a:r>
              <a:rPr lang="en-US" sz="1600" dirty="0"/>
              <a:t>On average between DOY = 50 to 150, class = 2 has higher EVI than the other classes</a:t>
            </a:r>
          </a:p>
          <a:p>
            <a:pPr marL="285750" indent="-285750">
              <a:buFont typeface="Arial" panose="020B0604020202020204" pitchFamily="34" charset="0"/>
              <a:buChar char="•"/>
            </a:pPr>
            <a:r>
              <a:rPr lang="en-US" sz="1600" dirty="0"/>
              <a:t>On average between DOY = 0 to 50, class = 2 has lower EVI than the other classes</a:t>
            </a:r>
          </a:p>
          <a:p>
            <a:pPr marL="285750" indent="-285750">
              <a:buFont typeface="Arial" panose="020B0604020202020204" pitchFamily="34" charset="0"/>
              <a:buChar char="•"/>
            </a:pPr>
            <a:r>
              <a:rPr lang="en-US" sz="1600" dirty="0"/>
              <a:t>DOY 200 to 300 (July to October) don’t help separate the classes at all</a:t>
            </a:r>
          </a:p>
          <a:p>
            <a:pPr marL="285750" indent="-285750">
              <a:buFont typeface="Arial" panose="020B0604020202020204" pitchFamily="34" charset="0"/>
              <a:buChar char="•"/>
            </a:pPr>
            <a:r>
              <a:rPr lang="en-US" sz="1600" dirty="0"/>
              <a:t>PLOS contains pasture, so its class = 2 timeseries looks very different from the other two classes in the dry season (it’s much higher); however, in </a:t>
            </a:r>
            <a:r>
              <a:rPr lang="en-US" sz="1600" dirty="0" err="1"/>
              <a:t>agsat</a:t>
            </a:r>
            <a:r>
              <a:rPr lang="en-US" sz="1600" dirty="0"/>
              <a:t>, class = 2 looks very much like the other classes during the dry season</a:t>
            </a:r>
          </a:p>
          <a:p>
            <a:endParaRPr lang="en-US" sz="1600" dirty="0"/>
          </a:p>
          <a:p>
            <a:pPr marL="285750" indent="-285750">
              <a:buFont typeface="Arial" panose="020B0604020202020204" pitchFamily="34" charset="0"/>
              <a:buChar char="•"/>
            </a:pPr>
            <a:r>
              <a:rPr lang="en-US" sz="1600" dirty="0"/>
              <a:t>This analysis might help in picking the best time to separate classes, but doesn’t help in creating training data…</a:t>
            </a:r>
          </a:p>
        </p:txBody>
      </p:sp>
    </p:spTree>
    <p:extLst>
      <p:ext uri="{BB962C8B-B14F-4D97-AF65-F5344CB8AC3E}">
        <p14:creationId xmlns:p14="http://schemas.microsoft.com/office/powerpoint/2010/main" val="3032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6001643"/>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observations of timing estimates</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a:p>
            <a:pPr marL="742950" lvl="1" indent="-285750">
              <a:buFont typeface="Arial" panose="020B0604020202020204" pitchFamily="34" charset="0"/>
              <a:buChar char="•"/>
            </a:pPr>
            <a:endParaRPr lang="en-US" sz="1600" dirty="0"/>
          </a:p>
          <a:p>
            <a:r>
              <a:rPr lang="en-US" sz="1600" u="sng" dirty="0"/>
              <a:t>Mato Grosso -&gt; </a:t>
            </a:r>
            <a:r>
              <a:rPr lang="en-US" sz="1600" u="sng" dirty="0" err="1"/>
              <a:t>Matopiba</a:t>
            </a:r>
            <a:endParaRPr lang="en-US" sz="1600" u="sng" dirty="0"/>
          </a:p>
          <a:p>
            <a:r>
              <a:rPr lang="en-US" sz="1600" dirty="0"/>
              <a:t>To apply classifier trained in Mato Grosso to </a:t>
            </a:r>
            <a:r>
              <a:rPr lang="en-US" sz="1600" dirty="0" err="1"/>
              <a:t>Matopiba</a:t>
            </a:r>
            <a:r>
              <a:rPr lang="en-US" sz="1600" dirty="0"/>
              <a:t>, doing data acquisition date alone won’t work because seasonality and planting dates are different</a:t>
            </a:r>
          </a:p>
          <a:p>
            <a:pPr marL="742950" lvl="1" indent="-285750">
              <a:buFont typeface="Arial" panose="020B0604020202020204" pitchFamily="34" charset="0"/>
              <a:buChar char="•"/>
            </a:pPr>
            <a:r>
              <a:rPr lang="en-US" sz="1600" dirty="0"/>
              <a:t>Option 1: get training data for </a:t>
            </a:r>
            <a:r>
              <a:rPr lang="en-US" sz="1600" dirty="0" err="1"/>
              <a:t>Matopiba</a:t>
            </a:r>
            <a:r>
              <a:rPr lang="en-US" sz="1600" dirty="0"/>
              <a:t> (soy vs </a:t>
            </a:r>
            <a:r>
              <a:rPr lang="en-US" sz="1600" dirty="0" err="1"/>
              <a:t>nonsoy</a:t>
            </a:r>
            <a:r>
              <a:rPr lang="en-US" sz="1600" dirty="0"/>
              <a:t> – how to get?)</a:t>
            </a:r>
          </a:p>
          <a:p>
            <a:pPr marL="742950" lvl="1" indent="-285750">
              <a:buFont typeface="Arial" panose="020B0604020202020204" pitchFamily="34" charset="0"/>
              <a:buChar char="•"/>
            </a:pPr>
            <a:r>
              <a:rPr lang="en-US" sz="1600" dirty="0"/>
              <a:t>Option 2: use classifier that was trained in Mato Grosso but adjust the data acquisition date</a:t>
            </a:r>
          </a:p>
          <a:p>
            <a:pPr marL="1200150" lvl="2" indent="-285750">
              <a:buFont typeface="Arial" panose="020B0604020202020204" pitchFamily="34" charset="0"/>
              <a:buChar char="•"/>
            </a:pPr>
            <a:r>
              <a:rPr lang="en-US" sz="1600" dirty="0"/>
              <a:t>Shift data acquisition dates 1 - 2 months later based on lag in wet season onset in </a:t>
            </a:r>
            <a:r>
              <a:rPr lang="en-US" sz="1600" dirty="0" err="1"/>
              <a:t>Matopiba</a:t>
            </a:r>
            <a:r>
              <a:rPr lang="en-US" sz="1600" dirty="0"/>
              <a:t> compared to Mato Grosso</a:t>
            </a:r>
          </a:p>
          <a:p>
            <a:pPr marL="1200150" lvl="2" indent="-285750">
              <a:buFont typeface="Arial" panose="020B0604020202020204" pitchFamily="34" charset="0"/>
              <a:buChar char="•"/>
            </a:pPr>
            <a:r>
              <a:rPr lang="en-US" sz="1600" dirty="0"/>
              <a:t>Come up with some way to figure out average mid-late vegetative stage of crops in </a:t>
            </a:r>
            <a:r>
              <a:rPr lang="en-US" sz="1600" dirty="0" err="1"/>
              <a:t>Matopiba</a:t>
            </a:r>
            <a:endParaRPr lang="en-US" sz="1600" dirty="0"/>
          </a:p>
        </p:txBody>
      </p:sp>
    </p:spTree>
    <p:extLst>
      <p:ext uri="{BB962C8B-B14F-4D97-AF65-F5344CB8AC3E}">
        <p14:creationId xmlns:p14="http://schemas.microsoft.com/office/powerpoint/2010/main" val="172293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E29771-449A-4A3A-A262-F37D6CA3FECF}"/>
              </a:ext>
            </a:extLst>
          </p:cNvPr>
          <p:cNvSpPr/>
          <p:nvPr/>
        </p:nvSpPr>
        <p:spPr>
          <a:xfrm>
            <a:off x="50800" y="123010"/>
            <a:ext cx="12090400" cy="2308324"/>
          </a:xfrm>
          <a:prstGeom prst="rect">
            <a:avLst/>
          </a:prstGeom>
        </p:spPr>
        <p:txBody>
          <a:bodyPr wrap="square">
            <a:spAutoFit/>
          </a:bodyPr>
          <a:lstStyle/>
          <a:p>
            <a:r>
              <a:rPr lang="en-US" sz="1600" b="1" dirty="0"/>
              <a:t>Next</a:t>
            </a:r>
          </a:p>
          <a:p>
            <a:endParaRPr lang="en-US" sz="1600" b="1" dirty="0"/>
          </a:p>
          <a:p>
            <a:pPr marL="285750" indent="-285750">
              <a:buFont typeface="Arial" panose="020B0604020202020204" pitchFamily="34" charset="0"/>
              <a:buChar char="•"/>
            </a:pPr>
            <a:r>
              <a:rPr lang="en-US" sz="1600" dirty="0"/>
              <a:t>Ask Iryna about spectral and temporal separation of soy from </a:t>
            </a:r>
            <a:r>
              <a:rPr lang="en-US" sz="1600" dirty="0" err="1"/>
              <a:t>nonsoy</a:t>
            </a:r>
            <a:r>
              <a:rPr lang="en-US" sz="1600" dirty="0"/>
              <a:t> </a:t>
            </a:r>
            <a:r>
              <a:rPr lang="en-US" sz="1600" dirty="0" err="1"/>
              <a:t>agri</a:t>
            </a:r>
            <a:r>
              <a:rPr lang="en-US" sz="1600" dirty="0"/>
              <a:t> (purpose is to create training data in </a:t>
            </a:r>
            <a:r>
              <a:rPr lang="en-US" sz="1600" dirty="0" err="1"/>
              <a:t>Matopiba</a:t>
            </a:r>
            <a:r>
              <a:rPr lang="en-US" sz="1600" dirty="0"/>
              <a:t>)</a:t>
            </a:r>
          </a:p>
          <a:p>
            <a:pPr marL="285750" indent="-285750">
              <a:buFont typeface="Arial" panose="020B0604020202020204" pitchFamily="34" charset="0"/>
              <a:buChar char="•"/>
            </a:pPr>
            <a:r>
              <a:rPr lang="en-US" sz="1600" dirty="0"/>
              <a:t>Purchase Planet imagery + analyze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Create SC/DC training data in </a:t>
            </a:r>
            <a:r>
              <a:rPr lang="en-US" sz="1600" dirty="0" err="1"/>
              <a:t>Matopiba</a:t>
            </a:r>
            <a:r>
              <a:rPr lang="en-US" sz="1600" dirty="0"/>
              <a:t> with the help of Planet imagery; create soy vs </a:t>
            </a:r>
            <a:r>
              <a:rPr lang="en-US" sz="1600" dirty="0" err="1"/>
              <a:t>nonsoy</a:t>
            </a:r>
            <a:r>
              <a:rPr lang="en-US" sz="1600" dirty="0"/>
              <a:t> training data in </a:t>
            </a:r>
            <a:r>
              <a:rPr lang="en-US" sz="1600" dirty="0" err="1"/>
              <a:t>Matopiba</a:t>
            </a:r>
            <a:r>
              <a:rPr lang="en-US" sz="1600" dirty="0"/>
              <a:t> if possible</a:t>
            </a:r>
          </a:p>
          <a:p>
            <a:pPr marL="285750" indent="-285750">
              <a:buFont typeface="Arial" panose="020B0604020202020204" pitchFamily="34" charset="0"/>
              <a:buChar char="•"/>
            </a:pPr>
            <a:r>
              <a:rPr lang="en-US" sz="1600" dirty="0" err="1"/>
              <a:t>Soymap</a:t>
            </a:r>
            <a:r>
              <a:rPr lang="en-US" sz="1600" dirty="0"/>
              <a:t> classification with the new input data from timing estimation, phenological + spectral differentiation results, new </a:t>
            </a:r>
            <a:r>
              <a:rPr lang="en-US" sz="1600" dirty="0" err="1"/>
              <a:t>Matopiba</a:t>
            </a:r>
            <a:r>
              <a:rPr lang="en-US" sz="1600" dirty="0"/>
              <a:t> training data if available</a:t>
            </a:r>
          </a:p>
          <a:p>
            <a:pPr marL="285750" indent="-285750">
              <a:buFont typeface="Arial" panose="020B0604020202020204" pitchFamily="34" charset="0"/>
              <a:buChar char="•"/>
            </a:pPr>
            <a:r>
              <a:rPr lang="en-US" sz="1600" dirty="0"/>
              <a:t>Center pivot</a:t>
            </a:r>
          </a:p>
        </p:txBody>
      </p:sp>
    </p:spTree>
    <p:extLst>
      <p:ext uri="{BB962C8B-B14F-4D97-AF65-F5344CB8AC3E}">
        <p14:creationId xmlns:p14="http://schemas.microsoft.com/office/powerpoint/2010/main" val="120476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49A2F-E17B-4FAD-96DE-DB6775FF53E8}"/>
              </a:ext>
            </a:extLst>
          </p:cNvPr>
          <p:cNvSpPr txBox="1"/>
          <p:nvPr/>
        </p:nvSpPr>
        <p:spPr>
          <a:xfrm>
            <a:off x="2004171" y="2638470"/>
            <a:ext cx="8348311" cy="461665"/>
          </a:xfrm>
          <a:prstGeom prst="rect">
            <a:avLst/>
          </a:prstGeom>
          <a:noFill/>
        </p:spPr>
        <p:txBody>
          <a:bodyPr wrap="none" rtlCol="0">
            <a:spAutoFit/>
          </a:bodyPr>
          <a:lstStyle/>
          <a:p>
            <a:r>
              <a:rPr lang="en-US" sz="2400" dirty="0"/>
              <a:t>Validating timing with QA on validation data and timing estimates</a:t>
            </a:r>
          </a:p>
        </p:txBody>
      </p:sp>
    </p:spTree>
    <p:extLst>
      <p:ext uri="{BB962C8B-B14F-4D97-AF65-F5344CB8AC3E}">
        <p14:creationId xmlns:p14="http://schemas.microsoft.com/office/powerpoint/2010/main" val="372548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DE73D-A5A3-4C70-A0E0-724662B63AEA}"/>
              </a:ext>
            </a:extLst>
          </p:cNvPr>
          <p:cNvSpPr txBox="1"/>
          <p:nvPr/>
        </p:nvSpPr>
        <p:spPr>
          <a:xfrm>
            <a:off x="147335" y="782122"/>
            <a:ext cx="11635559" cy="2646878"/>
          </a:xfrm>
          <a:prstGeom prst="rect">
            <a:avLst/>
          </a:prstGeom>
          <a:noFill/>
        </p:spPr>
        <p:txBody>
          <a:bodyPr wrap="square" rtlCol="0">
            <a:spAutoFit/>
          </a:bodyPr>
          <a:lstStyle/>
          <a:p>
            <a:r>
              <a:rPr lang="en-US" b="1" dirty="0"/>
              <a:t>QA on timing validation and timing estimate data to create timing validation map</a:t>
            </a:r>
          </a:p>
          <a:p>
            <a:pPr marL="285750" indent="-285750">
              <a:buFontTx/>
              <a:buChar char="-"/>
            </a:pPr>
            <a:r>
              <a:rPr lang="en-US" sz="1600" dirty="0"/>
              <a:t>Mask out timing validation data if it was a ‘guess’ (i.e. no Planet images for 2 months; reported data doesn’t match with EVI timeseries)</a:t>
            </a:r>
          </a:p>
          <a:p>
            <a:pPr marL="285750" indent="-285750">
              <a:buFontTx/>
              <a:buChar char="-"/>
            </a:pPr>
            <a:r>
              <a:rPr lang="en-US" sz="1600" dirty="0"/>
              <a:t>Mask out estimated timing if quarter period was not between 15 and 60; and if peaks were not between 1 and 300 days after Aug 1</a:t>
            </a:r>
          </a:p>
          <a:p>
            <a:pPr marL="285750" indent="-285750">
              <a:buFontTx/>
              <a:buChar char="-"/>
            </a:pPr>
            <a:endParaRPr lang="en-US" b="1" dirty="0"/>
          </a:p>
          <a:p>
            <a:r>
              <a:rPr lang="en-US" b="1" dirty="0"/>
              <a:t>Sources of error and bias</a:t>
            </a:r>
          </a:p>
          <a:p>
            <a:pPr marL="342900" indent="-342900">
              <a:buFontTx/>
              <a:buAutoNum type="arabicPeriod"/>
            </a:pPr>
            <a:r>
              <a:rPr lang="en-US" sz="1600" dirty="0"/>
              <a:t>If there’s a sizeable (i.e. a month) bare soil gap between first and second crop, it’s easier to see p2 and h1; if they come very close together in time, they’re hard to separate in the MODIS timeseries (there’s just a gap of no data between h1 and p2), and it’s easy to get estimates wrong (and therefore will be masked out – source of bias?)</a:t>
            </a:r>
          </a:p>
          <a:p>
            <a:pPr marL="342900" indent="-342900">
              <a:buFontTx/>
              <a:buAutoNum type="arabicPeriod"/>
            </a:pPr>
            <a:r>
              <a:rPr lang="en-US" sz="1600" dirty="0"/>
              <a:t>When there’s a short cycle ‘starter crop’ before the first crop, both the estimates and validation data get confused. This isn’t necessarily masked out in the estimates, because the resulting estimates might still be reasonable.</a:t>
            </a:r>
          </a:p>
        </p:txBody>
      </p:sp>
      <p:sp>
        <p:nvSpPr>
          <p:cNvPr id="5" name="Rectangle 4">
            <a:extLst>
              <a:ext uri="{FF2B5EF4-FFF2-40B4-BE49-F238E27FC236}">
                <a16:creationId xmlns:a16="http://schemas.microsoft.com/office/drawing/2014/main" id="{ECEB0F99-A856-41BA-9D94-971ADCFD71DC}"/>
              </a:ext>
            </a:extLst>
          </p:cNvPr>
          <p:cNvSpPr/>
          <p:nvPr/>
        </p:nvSpPr>
        <p:spPr>
          <a:xfrm>
            <a:off x="147335" y="161925"/>
            <a:ext cx="2600264" cy="307777"/>
          </a:xfrm>
          <a:prstGeom prst="rect">
            <a:avLst/>
          </a:prstGeom>
        </p:spPr>
        <p:txBody>
          <a:bodyPr wrap="none">
            <a:spAutoFit/>
          </a:bodyPr>
          <a:lstStyle/>
          <a:p>
            <a:r>
              <a:rPr lang="en-US" sz="1400" dirty="0">
                <a:solidFill>
                  <a:srgbClr val="FF0000"/>
                </a:solidFill>
              </a:rPr>
              <a:t>Planet image purchase approval?</a:t>
            </a:r>
          </a:p>
        </p:txBody>
      </p:sp>
    </p:spTree>
    <p:extLst>
      <p:ext uri="{BB962C8B-B14F-4D97-AF65-F5344CB8AC3E}">
        <p14:creationId xmlns:p14="http://schemas.microsoft.com/office/powerpoint/2010/main" val="41867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863152" y="2598003"/>
            <a:ext cx="7064563" cy="830997"/>
          </a:xfrm>
          <a:prstGeom prst="rect">
            <a:avLst/>
          </a:prstGeom>
          <a:noFill/>
        </p:spPr>
        <p:txBody>
          <a:bodyPr wrap="none" rtlCol="0">
            <a:spAutoFit/>
          </a:bodyPr>
          <a:lstStyle/>
          <a:p>
            <a:pPr algn="ctr"/>
            <a:r>
              <a:rPr lang="en-US" sz="2400" dirty="0"/>
              <a:t>Validating land cover classification</a:t>
            </a:r>
          </a:p>
          <a:p>
            <a:pPr algn="ctr"/>
            <a:r>
              <a:rPr lang="en-US" sz="2400" dirty="0"/>
              <a:t>(using additional training points beyond Jake’s method)</a:t>
            </a:r>
          </a:p>
        </p:txBody>
      </p:sp>
    </p:spTree>
    <p:extLst>
      <p:ext uri="{BB962C8B-B14F-4D97-AF65-F5344CB8AC3E}">
        <p14:creationId xmlns:p14="http://schemas.microsoft.com/office/powerpoint/2010/main" val="14470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3703506642"/>
              </p:ext>
            </p:extLst>
          </p:nvPr>
        </p:nvGraphicFramePr>
        <p:xfrm>
          <a:off x="105688" y="317346"/>
          <a:ext cx="11980624" cy="329692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710037"/>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3139321"/>
          </a:xfrm>
          <a:prstGeom prst="rect">
            <a:avLst/>
          </a:prstGeom>
          <a:noFill/>
        </p:spPr>
        <p:txBody>
          <a:bodyPr wrap="square" rtlCol="0">
            <a:spAutoFit/>
          </a:bodyPr>
          <a:lstStyle/>
          <a:p>
            <a:r>
              <a:rPr lang="en-US" dirty="0"/>
              <a:t>Soy Classification Trial 2 v2</a:t>
            </a:r>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p>
          <a:p>
            <a:pPr marL="285750" indent="-285750">
              <a:buFont typeface="Arial"/>
              <a:buChar char="•"/>
            </a:pPr>
            <a:r>
              <a:rPr lang="en-US" dirty="0"/>
              <a:t>Produces </a:t>
            </a:r>
            <a:r>
              <a:rPr lang="en-US" dirty="0" err="1"/>
              <a:t>base_soymap_agsat_PLOS_year</a:t>
            </a:r>
            <a:r>
              <a:rPr lang="en-US" dirty="0"/>
              <a:t> maps</a:t>
            </a:r>
          </a:p>
        </p:txBody>
      </p:sp>
    </p:spTree>
    <p:extLst>
      <p:ext uri="{BB962C8B-B14F-4D97-AF65-F5344CB8AC3E}">
        <p14:creationId xmlns:p14="http://schemas.microsoft.com/office/powerpoint/2010/main" val="313194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343481" y="2667000"/>
            <a:ext cx="3950094" cy="2830286"/>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873780" y="2729870"/>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925785" y="2750458"/>
            <a:ext cx="2370956" cy="3381828"/>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4898572" y="696918"/>
            <a:ext cx="6287880" cy="1384995"/>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4464058" y="2957286"/>
            <a:ext cx="4193474" cy="3429000"/>
          </a:xfrm>
          <a:prstGeom prst="rect">
            <a:avLst/>
          </a:prstGeom>
        </p:spPr>
      </p:pic>
    </p:spTree>
    <p:extLst>
      <p:ext uri="{BB962C8B-B14F-4D97-AF65-F5344CB8AC3E}">
        <p14:creationId xmlns:p14="http://schemas.microsoft.com/office/powerpoint/2010/main" val="60142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and use more data points,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689419509"/>
              </p:ext>
            </p:extLst>
          </p:nvPr>
        </p:nvGraphicFramePr>
        <p:xfrm>
          <a:off x="0" y="791474"/>
          <a:ext cx="11980624" cy="717296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4172846214"/>
              </p:ext>
            </p:extLst>
          </p:nvPr>
        </p:nvGraphicFramePr>
        <p:xfrm>
          <a:off x="105687" y="1131701"/>
          <a:ext cx="11980624" cy="56692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r>
                        <a:rPr lang="en-US" sz="1400" dirty="0"/>
                        <a:t>95</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r>
                        <a:rPr lang="en-US" sz="1400" dirty="0"/>
                        <a:t>61</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r>
                        <a:rPr lang="en-US" sz="1400" dirty="0"/>
                        <a:t>35</a:t>
                      </a:r>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r>
                        <a:rPr lang="en-US" sz="1400" dirty="0"/>
                        <a:t>91</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r>
                        <a:rPr lang="en-US" sz="1400" dirty="0"/>
                        <a:t>2.7</a:t>
                      </a:r>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3014084" y="186137"/>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2798603" y="493914"/>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7510855" y="753837"/>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5835418" y="1696156"/>
            <a:ext cx="185125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9715369" y="2329552"/>
            <a:ext cx="1916272" cy="523220"/>
          </a:xfrm>
          <a:prstGeom prst="rect">
            <a:avLst/>
          </a:prstGeom>
        </p:spPr>
        <p:txBody>
          <a:bodyPr wrap="squar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7572375" y="3639515"/>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a:stCxn id="12" idx="1"/>
          </p:cNvCxnSpPr>
          <p:nvPr/>
        </p:nvCxnSpPr>
        <p:spPr>
          <a:xfrm flipH="1" flipV="1">
            <a:off x="4124065" y="3030007"/>
            <a:ext cx="3448310" cy="1922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6D0428D-3089-4237-8CB4-B98D50AC79A1}"/>
              </a:ext>
            </a:extLst>
          </p:cNvPr>
          <p:cNvPicPr>
            <a:picLocks noChangeAspect="1"/>
          </p:cNvPicPr>
          <p:nvPr/>
        </p:nvPicPr>
        <p:blipFill rotWithShape="1">
          <a:blip r:embed="rId5"/>
          <a:srcRect l="36331" t="38043" r="26651" b="3975"/>
          <a:stretch/>
        </p:blipFill>
        <p:spPr>
          <a:xfrm>
            <a:off x="27254" y="493914"/>
            <a:ext cx="2487763" cy="2191821"/>
          </a:xfrm>
          <a:prstGeom prst="rect">
            <a:avLst/>
          </a:prstGeom>
        </p:spPr>
      </p:pic>
      <p:sp>
        <p:nvSpPr>
          <p:cNvPr id="15" name="TextBox 14">
            <a:extLst>
              <a:ext uri="{FF2B5EF4-FFF2-40B4-BE49-F238E27FC236}">
                <a16:creationId xmlns:a16="http://schemas.microsoft.com/office/drawing/2014/main" id="{7CACBA82-A42B-4B5F-9F71-4255264D07C1}"/>
              </a:ext>
            </a:extLst>
          </p:cNvPr>
          <p:cNvSpPr txBox="1"/>
          <p:nvPr/>
        </p:nvSpPr>
        <p:spPr>
          <a:xfrm>
            <a:off x="418989" y="0"/>
            <a:ext cx="1544370" cy="523220"/>
          </a:xfrm>
          <a:prstGeom prst="rect">
            <a:avLst/>
          </a:prstGeom>
          <a:noFill/>
        </p:spPr>
        <p:txBody>
          <a:bodyPr wrap="square" rtlCol="0">
            <a:spAutoFit/>
          </a:bodyPr>
          <a:lstStyle/>
          <a:p>
            <a:r>
              <a:rPr lang="en-US" sz="1400" dirty="0"/>
              <a:t>Poly5, 2017 before QA masking</a:t>
            </a:r>
          </a:p>
        </p:txBody>
      </p:sp>
      <p:cxnSp>
        <p:nvCxnSpPr>
          <p:cNvPr id="17" name="Straight Connector 16">
            <a:extLst>
              <a:ext uri="{FF2B5EF4-FFF2-40B4-BE49-F238E27FC236}">
                <a16:creationId xmlns:a16="http://schemas.microsoft.com/office/drawing/2014/main" id="{2D0D5452-B8F6-41BA-A738-B68273D64FB6}"/>
              </a:ext>
            </a:extLst>
          </p:cNvPr>
          <p:cNvCxnSpPr/>
          <p:nvPr/>
        </p:nvCxnSpPr>
        <p:spPr>
          <a:xfrm>
            <a:off x="266145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3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56456414"/>
              </p:ext>
            </p:extLst>
          </p:nvPr>
        </p:nvGraphicFramePr>
        <p:xfrm>
          <a:off x="105687" y="827978"/>
          <a:ext cx="11980624" cy="47040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r>
                        <a:rPr lang="en-US" sz="1400" dirty="0"/>
                        <a:t>0.17</a:t>
                      </a:r>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r>
                        <a:rPr lang="en-US" sz="1400" dirty="0"/>
                        <a:t>0.43</a:t>
                      </a:r>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r>
                        <a:rPr lang="en-US" sz="1400" dirty="0"/>
                        <a:t>6.3</a:t>
                      </a:r>
                    </a:p>
                  </a:txBody>
                  <a:tcPr/>
                </a:tc>
                <a:extLst>
                  <a:ext uri="{0D108BD9-81ED-4DB2-BD59-A6C34878D82A}">
                    <a16:rowId xmlns:a16="http://schemas.microsoft.com/office/drawing/2014/main" val="3491684870"/>
                  </a:ext>
                </a:extLst>
              </a:tr>
            </a:tbl>
          </a:graphicData>
        </a:graphic>
      </p:graphicFrame>
      <p:sp>
        <p:nvSpPr>
          <p:cNvPr id="5" name="TextBox 4"/>
          <p:cNvSpPr txBox="1"/>
          <p:nvPr/>
        </p:nvSpPr>
        <p:spPr>
          <a:xfrm>
            <a:off x="2322286" y="6059714"/>
            <a:ext cx="6908787" cy="369332"/>
          </a:xfrm>
          <a:prstGeom prst="rect">
            <a:avLst/>
          </a:prstGeom>
          <a:noFill/>
        </p:spPr>
        <p:txBody>
          <a:bodyPr wrap="none" rtlCol="0">
            <a:spAutoFit/>
          </a:bodyPr>
          <a:lstStyle/>
          <a:p>
            <a:r>
              <a:rPr lang="en-US" dirty="0"/>
              <a:t>This is basically a measure of map2.3 </a:t>
            </a:r>
            <a:r>
              <a:rPr lang="en-US" dirty="0" err="1"/>
              <a:t>vs</a:t>
            </a:r>
            <a:r>
              <a:rPr lang="en-US" dirty="0"/>
              <a:t> map3 agriculture class accuracy</a:t>
            </a:r>
          </a:p>
        </p:txBody>
      </p:sp>
    </p:spTree>
    <p:extLst>
      <p:ext uri="{BB962C8B-B14F-4D97-AF65-F5344CB8AC3E}">
        <p14:creationId xmlns:p14="http://schemas.microsoft.com/office/powerpoint/2010/main" val="324067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3548379" y="2575211"/>
            <a:ext cx="5331011" cy="461665"/>
          </a:xfrm>
          <a:prstGeom prst="rect">
            <a:avLst/>
          </a:prstGeom>
          <a:noFill/>
        </p:spPr>
        <p:txBody>
          <a:bodyPr wrap="none" rtlCol="0">
            <a:spAutoFit/>
          </a:bodyPr>
          <a:lstStyle/>
          <a:p>
            <a:r>
              <a:rPr lang="en-US" sz="2400" dirty="0"/>
              <a:t>Spectral separation of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2356325" y="840035"/>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2850731" y="177305"/>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6282999" y="596134"/>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5141955" y="2168580"/>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8580610" y="3255922"/>
            <a:ext cx="3438655" cy="461665"/>
          </a:xfrm>
          <a:prstGeom prst="rect">
            <a:avLst/>
          </a:prstGeom>
          <a:noFill/>
        </p:spPr>
        <p:txBody>
          <a:bodyPr wrap="square" rtlCol="0">
            <a:spAutoFit/>
          </a:bodyPr>
          <a:lstStyle/>
          <a:p>
            <a:r>
              <a:rPr lang="en-US" sz="1200" dirty="0">
                <a:solidFill>
                  <a:schemeClr val="accent1"/>
                </a:solidFill>
              </a:rPr>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8837654" y="550480"/>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5141956" y="1870502"/>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9071296" y="4018025"/>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4269016" y="2305278"/>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4879813" y="4123929"/>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4470350" y="2433943"/>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6085182" y="5974972"/>
            <a:ext cx="2310750" cy="738664"/>
          </a:xfrm>
          <a:prstGeom prst="rect">
            <a:avLst/>
          </a:prstGeom>
        </p:spPr>
        <p:txBody>
          <a:bodyPr wrap="square">
            <a:spAutoFit/>
          </a:bodyPr>
          <a:lstStyle/>
          <a:p>
            <a:r>
              <a:rPr lang="en-US" sz="1400" dirty="0">
                <a:solidFill>
                  <a:schemeClr val="accent1"/>
                </a:solidFill>
              </a:rPr>
              <a:t>Planting estimate was probably better than validation data</a:t>
            </a:r>
          </a:p>
        </p:txBody>
      </p:sp>
      <p:sp>
        <p:nvSpPr>
          <p:cNvPr id="15" name="TextBox 14">
            <a:extLst>
              <a:ext uri="{FF2B5EF4-FFF2-40B4-BE49-F238E27FC236}">
                <a16:creationId xmlns:a16="http://schemas.microsoft.com/office/drawing/2014/main" id="{D1E59784-281B-491A-9FFC-CB778281A243}"/>
              </a:ext>
            </a:extLst>
          </p:cNvPr>
          <p:cNvSpPr txBox="1"/>
          <p:nvPr/>
        </p:nvSpPr>
        <p:spPr>
          <a:xfrm>
            <a:off x="428308" y="177305"/>
            <a:ext cx="1700083" cy="523220"/>
          </a:xfrm>
          <a:prstGeom prst="rect">
            <a:avLst/>
          </a:prstGeom>
          <a:noFill/>
        </p:spPr>
        <p:txBody>
          <a:bodyPr wrap="square" rtlCol="0">
            <a:spAutoFit/>
          </a:bodyPr>
          <a:lstStyle/>
          <a:p>
            <a:r>
              <a:rPr lang="en-US" sz="1400" dirty="0"/>
              <a:t>Poly1, 2018 before QA masking</a:t>
            </a:r>
          </a:p>
        </p:txBody>
      </p:sp>
      <p:pic>
        <p:nvPicPr>
          <p:cNvPr id="17" name="Picture 16">
            <a:extLst>
              <a:ext uri="{FF2B5EF4-FFF2-40B4-BE49-F238E27FC236}">
                <a16:creationId xmlns:a16="http://schemas.microsoft.com/office/drawing/2014/main" id="{FED0B334-57D7-4630-B52C-A1CE633AC6D8}"/>
              </a:ext>
            </a:extLst>
          </p:cNvPr>
          <p:cNvPicPr>
            <a:picLocks noChangeAspect="1"/>
          </p:cNvPicPr>
          <p:nvPr/>
        </p:nvPicPr>
        <p:blipFill rotWithShape="1">
          <a:blip r:embed="rId7"/>
          <a:srcRect l="43899" t="33762" r="27064" b="10459"/>
          <a:stretch/>
        </p:blipFill>
        <p:spPr>
          <a:xfrm>
            <a:off x="24435" y="855471"/>
            <a:ext cx="2170298" cy="2345157"/>
          </a:xfrm>
          <a:prstGeom prst="rect">
            <a:avLst/>
          </a:prstGeom>
        </p:spPr>
      </p:pic>
      <p:cxnSp>
        <p:nvCxnSpPr>
          <p:cNvPr id="5" name="Straight Connector 4">
            <a:extLst>
              <a:ext uri="{FF2B5EF4-FFF2-40B4-BE49-F238E27FC236}">
                <a16:creationId xmlns:a16="http://schemas.microsoft.com/office/drawing/2014/main" id="{3EA5BEE1-C29A-44A4-9B0D-F80EA0F0BE86}"/>
              </a:ext>
            </a:extLst>
          </p:cNvPr>
          <p:cNvCxnSpPr/>
          <p:nvPr/>
        </p:nvCxnSpPr>
        <p:spPr>
          <a:xfrm>
            <a:off x="2289983"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63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908215"/>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endParaRPr lang="en-US" b="1" dirty="0"/>
          </a:p>
          <a:p>
            <a:r>
              <a:rPr lang="en-US" b="1" dirty="0"/>
              <a:t>Notes</a:t>
            </a:r>
          </a:p>
          <a:p>
            <a:pPr marL="285750" indent="-285750">
              <a:buFont typeface="Arial" panose="020B0604020202020204" pitchFamily="34" charset="0"/>
              <a:buChar char="•"/>
            </a:pPr>
            <a:r>
              <a:rPr lang="en-US" sz="1600" dirty="0" err="1"/>
              <a:t>Soymap</a:t>
            </a:r>
            <a:r>
              <a:rPr lang="en-US" sz="1600" dirty="0"/>
              <a:t> 2 does slightly better at classification than </a:t>
            </a:r>
            <a:r>
              <a:rPr lang="en-US" sz="1600" dirty="0" err="1"/>
              <a:t>soymap</a:t>
            </a:r>
            <a:r>
              <a:rPr lang="en-US" sz="1600" dirty="0"/>
              <a:t> 1 and Jake’s map</a:t>
            </a:r>
          </a:p>
          <a:p>
            <a:pPr marL="285750" indent="-285750">
              <a:buFont typeface="Arial" panose="020B0604020202020204" pitchFamily="34" charset="0"/>
              <a:buChar char="•"/>
            </a:pPr>
            <a:r>
              <a:rPr lang="en-US" sz="1600" dirty="0"/>
              <a:t>Accuracy in </a:t>
            </a:r>
            <a:r>
              <a:rPr lang="en-US" sz="1600" dirty="0" err="1"/>
              <a:t>Matopiba</a:t>
            </a:r>
            <a:r>
              <a:rPr lang="en-US" sz="1600" dirty="0"/>
              <a:t> is still low</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2793752691"/>
              </p:ext>
            </p:extLst>
          </p:nvPr>
        </p:nvGraphicFramePr>
        <p:xfrm>
          <a:off x="105688" y="2827655"/>
          <a:ext cx="11980624" cy="329692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bl>
          </a:graphicData>
        </a:graphic>
      </p:graphicFrame>
    </p:spTree>
    <p:extLst>
      <p:ext uri="{BB962C8B-B14F-4D97-AF65-F5344CB8AC3E}">
        <p14:creationId xmlns:p14="http://schemas.microsoft.com/office/powerpoint/2010/main" val="1648278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0F6AF-129B-4D27-AEA2-71A3596D3340}"/>
              </a:ext>
            </a:extLst>
          </p:cNvPr>
          <p:cNvPicPr>
            <a:picLocks noChangeAspect="1"/>
          </p:cNvPicPr>
          <p:nvPr/>
        </p:nvPicPr>
        <p:blipFill>
          <a:blip r:embed="rId2"/>
          <a:stretch>
            <a:fillRect/>
          </a:stretch>
        </p:blipFill>
        <p:spPr>
          <a:xfrm>
            <a:off x="0" y="0"/>
            <a:ext cx="9338990" cy="5763491"/>
          </a:xfrm>
          <a:prstGeom prst="rect">
            <a:avLst/>
          </a:prstGeom>
        </p:spPr>
      </p:pic>
      <p:sp>
        <p:nvSpPr>
          <p:cNvPr id="3" name="TextBox 2">
            <a:extLst>
              <a:ext uri="{FF2B5EF4-FFF2-40B4-BE49-F238E27FC236}">
                <a16:creationId xmlns:a16="http://schemas.microsoft.com/office/drawing/2014/main" id="{3161FC76-DBAD-4883-9A07-B22BC17049C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TextBox 3">
            <a:extLst>
              <a:ext uri="{FF2B5EF4-FFF2-40B4-BE49-F238E27FC236}">
                <a16:creationId xmlns:a16="http://schemas.microsoft.com/office/drawing/2014/main" id="{475B5F20-E693-4492-8502-0FF2A98AE05A}"/>
              </a:ext>
            </a:extLst>
          </p:cNvPr>
          <p:cNvSpPr txBox="1"/>
          <p:nvPr/>
        </p:nvSpPr>
        <p:spPr>
          <a:xfrm>
            <a:off x="9157012" y="432789"/>
            <a:ext cx="2617041" cy="1323439"/>
          </a:xfrm>
          <a:prstGeom prst="rect">
            <a:avLst/>
          </a:prstGeom>
          <a:noFill/>
        </p:spPr>
        <p:txBody>
          <a:bodyPr wrap="square" rtlCol="0">
            <a:spAutoFit/>
          </a:bodyPr>
          <a:lstStyle/>
          <a:p>
            <a:r>
              <a:rPr lang="en-US" sz="1600" dirty="0"/>
              <a:t>Using NIR, red, blue and green bands to calculate multiband indices: none of them look able to separate soy from </a:t>
            </a:r>
            <a:r>
              <a:rPr lang="en-US" sz="1600" dirty="0" err="1"/>
              <a:t>nonsoy</a:t>
            </a:r>
            <a:r>
              <a:rPr lang="en-US" sz="1600" dirty="0"/>
              <a:t> </a:t>
            </a:r>
            <a:r>
              <a:rPr lang="en-US" sz="1600" dirty="0" err="1"/>
              <a:t>agri</a:t>
            </a:r>
            <a:endParaRPr lang="en-US" sz="1600" dirty="0"/>
          </a:p>
        </p:txBody>
      </p:sp>
    </p:spTree>
    <p:extLst>
      <p:ext uri="{BB962C8B-B14F-4D97-AF65-F5344CB8AC3E}">
        <p14:creationId xmlns:p14="http://schemas.microsoft.com/office/powerpoint/2010/main" val="394506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5200131" y="3058080"/>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76949" y="302648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4109130" y="3365858"/>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255802" y="3429000"/>
            <a:ext cx="3764637" cy="2812976"/>
          </a:xfrm>
          <a:prstGeom prst="rect">
            <a:avLst/>
          </a:prstGeom>
        </p:spPr>
      </p:pic>
      <p:sp>
        <p:nvSpPr>
          <p:cNvPr id="10" name="Rectangle 9">
            <a:extLst>
              <a:ext uri="{FF2B5EF4-FFF2-40B4-BE49-F238E27FC236}">
                <a16:creationId xmlns:a16="http://schemas.microsoft.com/office/drawing/2014/main" id="{5EC135C8-E4AB-4474-B713-26B213A39A87}"/>
              </a:ext>
            </a:extLst>
          </p:cNvPr>
          <p:cNvSpPr/>
          <p:nvPr/>
        </p:nvSpPr>
        <p:spPr>
          <a:xfrm>
            <a:off x="9675574" y="3006368"/>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8241905" y="3334266"/>
            <a:ext cx="3950094" cy="2830286"/>
          </a:xfrm>
          <a:prstGeom prst="rect">
            <a:avLst/>
          </a:prstGeom>
        </p:spPr>
      </p:pic>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2588934393"/>
              </p:ext>
            </p:extLst>
          </p:nvPr>
        </p:nvGraphicFramePr>
        <p:xfrm>
          <a:off x="4906863" y="163927"/>
          <a:ext cx="6337044" cy="2001520"/>
        </p:xfrm>
        <a:graphic>
          <a:graphicData uri="http://schemas.openxmlformats.org/drawingml/2006/table">
            <a:tbl>
              <a:tblPr firstRow="1" bandRow="1">
                <a:tableStyleId>{5C22544A-7EE6-4342-B048-85BDC9FD1C3A}</a:tableStyleId>
              </a:tblPr>
              <a:tblGrid>
                <a:gridCol w="796535">
                  <a:extLst>
                    <a:ext uri="{9D8B030D-6E8A-4147-A177-3AD203B41FA5}">
                      <a16:colId xmlns:a16="http://schemas.microsoft.com/office/drawing/2014/main" val="4132611571"/>
                    </a:ext>
                  </a:extLst>
                </a:gridCol>
                <a:gridCol w="1123807">
                  <a:extLst>
                    <a:ext uri="{9D8B030D-6E8A-4147-A177-3AD203B41FA5}">
                      <a16:colId xmlns:a16="http://schemas.microsoft.com/office/drawing/2014/main" val="2552527731"/>
                    </a:ext>
                  </a:extLst>
                </a:gridCol>
                <a:gridCol w="1625877">
                  <a:extLst>
                    <a:ext uri="{9D8B030D-6E8A-4147-A177-3AD203B41FA5}">
                      <a16:colId xmlns:a16="http://schemas.microsoft.com/office/drawing/2014/main" val="3360875115"/>
                    </a:ext>
                  </a:extLst>
                </a:gridCol>
                <a:gridCol w="1485900">
                  <a:extLst>
                    <a:ext uri="{9D8B030D-6E8A-4147-A177-3AD203B41FA5}">
                      <a16:colId xmlns:a16="http://schemas.microsoft.com/office/drawing/2014/main" val="249242120"/>
                    </a:ext>
                  </a:extLst>
                </a:gridCol>
                <a:gridCol w="130492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3551605749"/>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195494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C088DD-1508-4C03-8B60-DB572DA39C61}"/>
              </a:ext>
            </a:extLst>
          </p:cNvPr>
          <p:cNvPicPr>
            <a:picLocks noChangeAspect="1"/>
          </p:cNvPicPr>
          <p:nvPr/>
        </p:nvPicPr>
        <p:blipFill>
          <a:blip r:embed="rId2"/>
          <a:stretch>
            <a:fillRect/>
          </a:stretch>
        </p:blipFill>
        <p:spPr>
          <a:xfrm>
            <a:off x="-1" y="0"/>
            <a:ext cx="9458721" cy="5837382"/>
          </a:xfrm>
          <a:prstGeom prst="rect">
            <a:avLst/>
          </a:prstGeom>
        </p:spPr>
      </p:pic>
      <p:sp>
        <p:nvSpPr>
          <p:cNvPr id="3" name="TextBox 2">
            <a:extLst>
              <a:ext uri="{FF2B5EF4-FFF2-40B4-BE49-F238E27FC236}">
                <a16:creationId xmlns:a16="http://schemas.microsoft.com/office/drawing/2014/main" id="{12CCE4B3-C0A2-45D9-BD4B-A7B3D31FD6D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3407943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93F89C82-CD69-4169-9D03-FC563A532D55}"/>
              </a:ext>
            </a:extLst>
          </p:cNvPr>
          <p:cNvSpPr txBox="1"/>
          <p:nvPr/>
        </p:nvSpPr>
        <p:spPr>
          <a:xfrm>
            <a:off x="0" y="0"/>
            <a:ext cx="12104914" cy="2800767"/>
          </a:xfrm>
          <a:prstGeom prst="rect">
            <a:avLst/>
          </a:prstGeom>
          <a:noFill/>
        </p:spPr>
        <p:txBody>
          <a:bodyPr wrap="square" rtlCol="0">
            <a:spAutoFit/>
          </a:bodyPr>
          <a:lstStyle/>
          <a:p>
            <a:r>
              <a:rPr lang="en-US" sz="1600" b="1" dirty="0"/>
              <a:t>Takeaway for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30152" y="2598658"/>
            <a:ext cx="7131696" cy="461665"/>
          </a:xfrm>
          <a:prstGeom prst="rect">
            <a:avLst/>
          </a:prstGeom>
          <a:noFill/>
        </p:spPr>
        <p:txBody>
          <a:bodyPr wrap="none" rtlCol="0">
            <a:spAutoFit/>
          </a:bodyPr>
          <a:lstStyle/>
          <a:p>
            <a:r>
              <a:rPr lang="en-US" sz="2400" dirty="0"/>
              <a:t>Temporal/phenological separation of Soy vs </a:t>
            </a:r>
            <a:r>
              <a:rPr lang="en-US" sz="2400" dirty="0" err="1"/>
              <a:t>Nonsoy</a:t>
            </a:r>
            <a:r>
              <a:rPr lang="en-US" sz="2400" dirty="0"/>
              <a:t> Agri</a:t>
            </a:r>
          </a:p>
        </p:txBody>
      </p:sp>
    </p:spTree>
    <p:extLst>
      <p:ext uri="{BB962C8B-B14F-4D97-AF65-F5344CB8AC3E}">
        <p14:creationId xmlns:p14="http://schemas.microsoft.com/office/powerpoint/2010/main" val="206745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58D8B-7BED-42AC-A7F9-22A770C78248}"/>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sp>
        <p:nvSpPr>
          <p:cNvPr id="5" name="Rectangle 4">
            <a:extLst>
              <a:ext uri="{FF2B5EF4-FFF2-40B4-BE49-F238E27FC236}">
                <a16:creationId xmlns:a16="http://schemas.microsoft.com/office/drawing/2014/main" id="{4D7A0603-83EA-4788-A4E6-E2C5D7FA9009}"/>
              </a:ext>
            </a:extLst>
          </p:cNvPr>
          <p:cNvSpPr/>
          <p:nvPr/>
        </p:nvSpPr>
        <p:spPr>
          <a:xfrm>
            <a:off x="189344" y="985744"/>
            <a:ext cx="11503891" cy="2677656"/>
          </a:xfrm>
          <a:prstGeom prst="rect">
            <a:avLst/>
          </a:prstGeom>
        </p:spPr>
        <p:txBody>
          <a:bodyPr wrap="square">
            <a:spAutoFit/>
          </a:bodyPr>
          <a:lstStyle/>
          <a:p>
            <a:r>
              <a:rPr lang="en-US" sz="1400" b="1" dirty="0"/>
              <a:t>Spatial PCA</a:t>
            </a:r>
          </a:p>
          <a:p>
            <a:pPr marL="342900" indent="-342900">
              <a:buAutoNum type="arabicPeriod"/>
            </a:pPr>
            <a:r>
              <a:rPr lang="en-US" sz="1400" dirty="0"/>
              <a:t>Data must be in wide format, i.e. the time spans the columns. [X]</a:t>
            </a:r>
            <a:r>
              <a:rPr lang="en-US" sz="1400" dirty="0" err="1"/>
              <a:t>ij</a:t>
            </a:r>
            <a:r>
              <a:rPr lang="en-US" sz="1400" dirty="0"/>
              <a:t>= location is (</a:t>
            </a:r>
            <a:r>
              <a:rPr lang="en-US" sz="1400" dirty="0" err="1"/>
              <a:t>i</a:t>
            </a:r>
            <a:r>
              <a:rPr lang="en-US" sz="1400" dirty="0"/>
              <a:t>) and time is (j)</a:t>
            </a:r>
          </a:p>
          <a:p>
            <a:pPr marL="342900" indent="-342900">
              <a:buAutoNum type="arabicPeriod"/>
            </a:pPr>
            <a:r>
              <a:rPr lang="en-US" sz="1400" dirty="0"/>
              <a:t>See code in the link above to do PCA on the wide format code</a:t>
            </a:r>
          </a:p>
          <a:p>
            <a:pPr marL="342900" indent="-342900">
              <a:buAutoNum type="arabicPeriod"/>
            </a:pPr>
            <a:r>
              <a:rPr lang="en-US" sz="1400" dirty="0"/>
              <a:t>Plot the right singular vectors (see code) to get loadings of each variable on each of the principal components. Since the ‘variables’ in the timeseries data are just different days/years/units of time, what the loadings represent is the contribution of each time to the spatial pattern of variance. (I can break data into SC, DC and </a:t>
            </a:r>
            <a:r>
              <a:rPr lang="en-US" sz="1400" dirty="0" err="1"/>
              <a:t>nonsoy</a:t>
            </a:r>
            <a:r>
              <a:rPr lang="en-US" sz="1400" dirty="0"/>
              <a:t> </a:t>
            </a:r>
            <a:r>
              <a:rPr lang="en-US" sz="1400" dirty="0" err="1"/>
              <a:t>agri</a:t>
            </a:r>
            <a:r>
              <a:rPr lang="en-US" sz="1400" dirty="0"/>
              <a:t> and apply spatial PCA on each of these subsets to see what determines the spatial patterns of each class; can also subset by </a:t>
            </a:r>
            <a:r>
              <a:rPr lang="en-US" sz="1400" dirty="0" err="1"/>
              <a:t>Matopiba</a:t>
            </a:r>
            <a:r>
              <a:rPr lang="en-US" sz="1400" dirty="0"/>
              <a:t>, Mato Grosso regions). In this example, the fact that PC1 is constant over time means that the dominant variation in the data occurs over space.</a:t>
            </a:r>
          </a:p>
          <a:p>
            <a:pPr marL="342900" indent="-342900">
              <a:buAutoNum type="arabicPeriod"/>
            </a:pPr>
            <a:r>
              <a:rPr lang="en-US" sz="1400" dirty="0"/>
              <a:t>Map the principal component (PC) scores (i.e. original values projected onto the principle components). The code does this in terms of number of standard deviations around the mean score. Areas with positive correlations in the map follow the time trend indicated in the loadings for that principal component. Here, PC1 just indicates the dominant time invariant spatial variation.</a:t>
            </a:r>
          </a:p>
          <a:p>
            <a:pPr marL="342900" indent="-342900">
              <a:buAutoNum type="arabicPeriod"/>
            </a:pPr>
            <a:endParaRPr lang="en-US" sz="1400" dirty="0"/>
          </a:p>
        </p:txBody>
      </p:sp>
      <p:pic>
        <p:nvPicPr>
          <p:cNvPr id="2050" name="Picture 2" descr="http://karthur.org/images/20170919_LA_prices_PCs_plot.png">
            <a:extLst>
              <a:ext uri="{FF2B5EF4-FFF2-40B4-BE49-F238E27FC236}">
                <a16:creationId xmlns:a16="http://schemas.microsoft.com/office/drawing/2014/main" id="{EC9D366D-2568-404B-91CD-91ED897DB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028" y="3494128"/>
            <a:ext cx="3863398" cy="2954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karthur.org/images/20170919_LA_prices_scores_map.png">
            <a:extLst>
              <a:ext uri="{FF2B5EF4-FFF2-40B4-BE49-F238E27FC236}">
                <a16:creationId xmlns:a16="http://schemas.microsoft.com/office/drawing/2014/main" id="{89757D64-9CC9-4F79-9DA7-EC43E244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09" y="3429000"/>
            <a:ext cx="3271115" cy="301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51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EAA90-3E1D-47CD-9AE3-6555434C1337}"/>
              </a:ext>
            </a:extLst>
          </p:cNvPr>
          <p:cNvSpPr/>
          <p:nvPr/>
        </p:nvSpPr>
        <p:spPr>
          <a:xfrm>
            <a:off x="83126" y="1137395"/>
            <a:ext cx="11503891" cy="1600438"/>
          </a:xfrm>
          <a:prstGeom prst="rect">
            <a:avLst/>
          </a:prstGeom>
        </p:spPr>
        <p:txBody>
          <a:bodyPr wrap="square">
            <a:spAutoFit/>
          </a:bodyPr>
          <a:lstStyle/>
          <a:p>
            <a:r>
              <a:rPr lang="en-US" sz="1400" b="1" dirty="0"/>
              <a:t>SSA (singular spectrum analysis) = temporal PCA</a:t>
            </a:r>
          </a:p>
          <a:p>
            <a:pPr marL="285750" indent="-285750">
              <a:buFont typeface="Arial" panose="020B0604020202020204" pitchFamily="34" charset="0"/>
              <a:buChar char="•"/>
            </a:pPr>
            <a:r>
              <a:rPr lang="en-US" sz="1400" dirty="0"/>
              <a:t>The purpose of SSA is to discover oscillation series of any length within a longer timeseries. Unlike PCA, SSA is performed on a univariate dataset</a:t>
            </a:r>
          </a:p>
          <a:p>
            <a:pPr marL="285750" indent="-285750">
              <a:buFont typeface="Arial" panose="020B0604020202020204" pitchFamily="34" charset="0"/>
              <a:buChar char="•"/>
            </a:pPr>
            <a:r>
              <a:rPr lang="en-US" sz="1400" dirty="0"/>
              <a:t>PCA (spatial PCA) takes one variable observed at multiple locations</a:t>
            </a:r>
          </a:p>
          <a:p>
            <a:pPr marL="285750" indent="-285750">
              <a:buFont typeface="Arial" panose="020B0604020202020204" pitchFamily="34" charset="0"/>
              <a:buChar char="•"/>
            </a:pPr>
            <a:r>
              <a:rPr lang="en-US" sz="1400" dirty="0"/>
              <a:t>SSA takes one var observed over time at a single location</a:t>
            </a:r>
          </a:p>
          <a:p>
            <a:pPr marL="285750" indent="-285750">
              <a:buFont typeface="Arial" panose="020B0604020202020204" pitchFamily="34" charset="0"/>
              <a:buChar char="•"/>
            </a:pPr>
            <a:r>
              <a:rPr lang="en-US" sz="1400" dirty="0"/>
              <a:t>Interpreting SSA is hard – its used for smoothing, achieved in the reconstruction of the original signal using a subset of the components.</a:t>
            </a:r>
          </a:p>
          <a:p>
            <a:pPr marL="285750" indent="-285750">
              <a:buFont typeface="Arial" panose="020B0604020202020204" pitchFamily="34" charset="0"/>
              <a:buChar char="•"/>
            </a:pPr>
            <a:r>
              <a:rPr lang="en-US" sz="1400" dirty="0"/>
              <a:t>However, SSA seems to break the timeseries down into its patterns; it doesn’t seem to summarize time trajectories over space (we need a spatial + temporal PCA)?</a:t>
            </a:r>
          </a:p>
        </p:txBody>
      </p:sp>
      <p:sp>
        <p:nvSpPr>
          <p:cNvPr id="3" name="Rectangle 2">
            <a:extLst>
              <a:ext uri="{FF2B5EF4-FFF2-40B4-BE49-F238E27FC236}">
                <a16:creationId xmlns:a16="http://schemas.microsoft.com/office/drawing/2014/main" id="{B40101F0-08F2-4737-9516-42731B33C780}"/>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pic>
        <p:nvPicPr>
          <p:cNvPr id="1026" name="Picture 2" descr="http://karthur.org/images/20170919_LakeHuron_SSA.png">
            <a:extLst>
              <a:ext uri="{FF2B5EF4-FFF2-40B4-BE49-F238E27FC236}">
                <a16:creationId xmlns:a16="http://schemas.microsoft.com/office/drawing/2014/main" id="{F2D190AC-8076-4715-A0B6-02104467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36" y="2792673"/>
            <a:ext cx="4562186" cy="391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12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F72A-8335-4C7C-9ED0-83B225A12A05}"/>
              </a:ext>
            </a:extLst>
          </p:cNvPr>
          <p:cNvSpPr txBox="1"/>
          <p:nvPr/>
        </p:nvSpPr>
        <p:spPr>
          <a:xfrm>
            <a:off x="8996125"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TextBox 2">
            <a:extLst>
              <a:ext uri="{FF2B5EF4-FFF2-40B4-BE49-F238E27FC236}">
                <a16:creationId xmlns:a16="http://schemas.microsoft.com/office/drawing/2014/main" id="{15D6CF2D-D537-462B-B19F-2EE4D700717B}"/>
              </a:ext>
            </a:extLst>
          </p:cNvPr>
          <p:cNvSpPr txBox="1"/>
          <p:nvPr/>
        </p:nvSpPr>
        <p:spPr>
          <a:xfrm>
            <a:off x="0" y="0"/>
            <a:ext cx="11982715" cy="3785652"/>
          </a:xfrm>
          <a:prstGeom prst="rect">
            <a:avLst/>
          </a:prstGeom>
          <a:noFill/>
        </p:spPr>
        <p:txBody>
          <a:bodyPr wrap="square" rtlCol="0">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a:p>
            <a:endParaRPr lang="en-US" sz="1600" dirty="0"/>
          </a:p>
          <a:p>
            <a:pPr marL="285750" indent="-285750">
              <a:buFont typeface="Arial" panose="020B0604020202020204" pitchFamily="34" charset="0"/>
              <a:buChar char="•"/>
            </a:pPr>
            <a:r>
              <a:rPr lang="en-US" sz="1600" dirty="0"/>
              <a:t>Data manipulation</a:t>
            </a:r>
          </a:p>
          <a:p>
            <a:pPr marL="742950" lvl="1" indent="-285750">
              <a:buFont typeface="Arial" panose="020B0604020202020204" pitchFamily="34" charset="0"/>
              <a:buChar char="•"/>
            </a:pPr>
            <a:r>
              <a:rPr lang="en-US" sz="1600" dirty="0"/>
              <a:t>For </a:t>
            </a:r>
            <a:r>
              <a:rPr lang="en-US" sz="1600" dirty="0" err="1"/>
              <a:t>agsat</a:t>
            </a:r>
            <a:r>
              <a:rPr lang="en-US" sz="1600" dirty="0"/>
              <a:t> and </a:t>
            </a:r>
            <a:r>
              <a:rPr lang="en-US" sz="1600" dirty="0" err="1"/>
              <a:t>plos</a:t>
            </a:r>
            <a:r>
              <a:rPr lang="en-US" sz="1600" dirty="0"/>
              <a:t> points that are exported from Soy vs </a:t>
            </a:r>
            <a:r>
              <a:rPr lang="en-US" sz="1600" dirty="0" err="1"/>
              <a:t>Nonsoy</a:t>
            </a:r>
            <a:r>
              <a:rPr lang="en-US" sz="1600" dirty="0"/>
              <a:t> Agri Differentiation, calculate EVI</a:t>
            </a:r>
          </a:p>
          <a:p>
            <a:pPr marL="742950" lvl="1" indent="-285750">
              <a:buFont typeface="Arial" panose="020B0604020202020204" pitchFamily="34" charset="0"/>
              <a:buChar char="•"/>
            </a:pPr>
            <a:r>
              <a:rPr lang="en-US" sz="1600" dirty="0"/>
              <a:t>Turn the daily DOY variable into ‘rounded DOY’ to the closest ten day mark (i.e. DOY 293 becomes </a:t>
            </a:r>
            <a:r>
              <a:rPr lang="en-US" sz="1600" dirty="0" err="1"/>
              <a:t>DOY_round</a:t>
            </a:r>
            <a:r>
              <a:rPr lang="en-US" sz="1600" dirty="0"/>
              <a:t> = 290) so there’s less missing data and fewer variables (i.e. fewer DOYs)</a:t>
            </a:r>
          </a:p>
          <a:p>
            <a:pPr marL="742950" lvl="1" indent="-285750">
              <a:buFont typeface="Arial" panose="020B0604020202020204" pitchFamily="34" charset="0"/>
              <a:buChar char="•"/>
            </a:pPr>
            <a:r>
              <a:rPr lang="en-US" sz="1600" dirty="0"/>
              <a:t>Turn data into wide format, where each level of </a:t>
            </a:r>
            <a:r>
              <a:rPr lang="en-US" sz="1600" dirty="0" err="1"/>
              <a:t>DOY_round</a:t>
            </a:r>
            <a:r>
              <a:rPr lang="en-US" sz="1600" dirty="0"/>
              <a:t> is a column. Because some points have multiple EVI values in the same level of </a:t>
            </a:r>
            <a:r>
              <a:rPr lang="en-US" sz="1600" dirty="0" err="1"/>
              <a:t>DOY_round</a:t>
            </a:r>
            <a:r>
              <a:rPr lang="en-US" sz="1600" dirty="0"/>
              <a:t>, group by </a:t>
            </a:r>
            <a:r>
              <a:rPr lang="en-US" sz="1600" dirty="0" err="1"/>
              <a:t>point_id</a:t>
            </a:r>
            <a:r>
              <a:rPr lang="en-US" sz="1600" dirty="0"/>
              <a:t> and </a:t>
            </a:r>
            <a:r>
              <a:rPr lang="en-US" sz="1600" dirty="0" err="1"/>
              <a:t>DOY_round</a:t>
            </a:r>
            <a:r>
              <a:rPr lang="en-US" sz="1600" dirty="0"/>
              <a:t> and take the mean EVI. </a:t>
            </a:r>
          </a:p>
          <a:p>
            <a:pPr marL="285750" indent="-285750">
              <a:buFont typeface="Arial" panose="020B0604020202020204" pitchFamily="34" charset="0"/>
              <a:buChar char="•"/>
            </a:pPr>
            <a:r>
              <a:rPr lang="en-US" sz="1600" dirty="0"/>
              <a:t>Missing data imputation</a:t>
            </a:r>
          </a:p>
          <a:p>
            <a:pPr marL="742950" lvl="1" indent="-285750">
              <a:buFont typeface="Arial" panose="020B0604020202020204" pitchFamily="34" charset="0"/>
              <a:buChar char="•"/>
            </a:pPr>
            <a:r>
              <a:rPr lang="en-US" sz="1600" dirty="0"/>
              <a:t>Before doing PCA, need to handle missing values – do linear interpolation to fill them in</a:t>
            </a:r>
          </a:p>
          <a:p>
            <a:pPr marL="742950" lvl="1" indent="-285750">
              <a:buFont typeface="Arial" panose="020B0604020202020204" pitchFamily="34" charset="0"/>
              <a:buChar char="•"/>
            </a:pPr>
            <a:r>
              <a:rPr lang="en-US" sz="1600" dirty="0"/>
              <a:t>The PCA is done on EVI</a:t>
            </a:r>
          </a:p>
          <a:p>
            <a:pPr marL="285750" indent="-285750">
              <a:buFont typeface="Arial" panose="020B0604020202020204" pitchFamily="34" charset="0"/>
              <a:buChar char="•"/>
            </a:pPr>
            <a:r>
              <a:rPr lang="en-US" sz="1600" dirty="0"/>
              <a:t>PCA</a:t>
            </a:r>
          </a:p>
          <a:p>
            <a:pPr marL="742950" lvl="1" indent="-285750">
              <a:buFont typeface="Arial" panose="020B0604020202020204" pitchFamily="34" charset="0"/>
              <a:buChar char="•"/>
            </a:pPr>
            <a:r>
              <a:rPr lang="en-US" sz="1600" dirty="0"/>
              <a:t>Look at </a:t>
            </a:r>
            <a:r>
              <a:rPr lang="en-US" sz="1600" dirty="0" err="1"/>
              <a:t>screeplot</a:t>
            </a:r>
            <a:r>
              <a:rPr lang="en-US" sz="1600" dirty="0"/>
              <a:t> and variable loadings on the four major principal components for:</a:t>
            </a:r>
          </a:p>
          <a:p>
            <a:pPr marL="1200150" lvl="2" indent="-285750">
              <a:buFont typeface="Arial" panose="020B0604020202020204" pitchFamily="34" charset="0"/>
              <a:buChar char="•"/>
            </a:pPr>
            <a:r>
              <a:rPr lang="en-US" sz="1600" dirty="0" err="1"/>
              <a:t>Agsat</a:t>
            </a:r>
            <a:r>
              <a:rPr lang="en-US" sz="1600" dirty="0"/>
              <a:t> and </a:t>
            </a:r>
            <a:r>
              <a:rPr lang="en-US" sz="1600" dirty="0" err="1"/>
              <a:t>plos</a:t>
            </a:r>
            <a:r>
              <a:rPr lang="en-US" sz="1600" dirty="0"/>
              <a:t> points</a:t>
            </a:r>
          </a:p>
          <a:p>
            <a:pPr marL="1200150" lvl="2" indent="-285750">
              <a:buFont typeface="Arial" panose="020B0604020202020204" pitchFamily="34" charset="0"/>
              <a:buChar char="•"/>
            </a:pPr>
            <a:r>
              <a:rPr lang="en-US" sz="1600" dirty="0"/>
              <a:t>All classes lumped, and each of the three classes separately</a:t>
            </a:r>
          </a:p>
        </p:txBody>
      </p:sp>
      <p:graphicFrame>
        <p:nvGraphicFramePr>
          <p:cNvPr id="4" name="Table 3">
            <a:extLst>
              <a:ext uri="{FF2B5EF4-FFF2-40B4-BE49-F238E27FC236}">
                <a16:creationId xmlns:a16="http://schemas.microsoft.com/office/drawing/2014/main" id="{AD86ED00-617F-43E0-978E-E2DF263E4F5F}"/>
              </a:ext>
            </a:extLst>
          </p:cNvPr>
          <p:cNvGraphicFramePr>
            <a:graphicFrameLocks noGrp="1"/>
          </p:cNvGraphicFramePr>
          <p:nvPr>
            <p:extLst>
              <p:ext uri="{D42A27DB-BD31-4B8C-83A1-F6EECF244321}">
                <p14:modId xmlns:p14="http://schemas.microsoft.com/office/powerpoint/2010/main" val="1930346205"/>
              </p:ext>
            </p:extLst>
          </p:nvPr>
        </p:nvGraphicFramePr>
        <p:xfrm>
          <a:off x="1662546" y="4137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C62654D7-A897-45E7-9186-557C99132C0D}"/>
              </a:ext>
            </a:extLst>
          </p:cNvPr>
          <p:cNvSpPr txBox="1"/>
          <p:nvPr/>
        </p:nvSpPr>
        <p:spPr>
          <a:xfrm>
            <a:off x="1445398" y="5620480"/>
            <a:ext cx="8856207" cy="338554"/>
          </a:xfrm>
          <a:prstGeom prst="rect">
            <a:avLst/>
          </a:prstGeom>
          <a:noFill/>
        </p:spPr>
        <p:txBody>
          <a:bodyPr wrap="none" rtlCol="0">
            <a:spAutoFit/>
          </a:bodyPr>
          <a:lstStyle/>
          <a:p>
            <a:r>
              <a:rPr lang="en-US" sz="1600" dirty="0"/>
              <a:t>For interpreting results of PCA: </a:t>
            </a:r>
            <a:r>
              <a:rPr lang="en-US" sz="1600" dirty="0" err="1"/>
              <a:t>Agsat</a:t>
            </a:r>
            <a:r>
              <a:rPr lang="en-US" sz="1600" dirty="0"/>
              <a:t> has more points, but </a:t>
            </a:r>
            <a:r>
              <a:rPr lang="en-US" sz="1600" dirty="0" err="1"/>
              <a:t>Plos</a:t>
            </a:r>
            <a:r>
              <a:rPr lang="en-US" sz="1600" dirty="0"/>
              <a:t> has more even distribution among classes</a:t>
            </a:r>
          </a:p>
        </p:txBody>
      </p:sp>
    </p:spTree>
    <p:extLst>
      <p:ext uri="{BB962C8B-B14F-4D97-AF65-F5344CB8AC3E}">
        <p14:creationId xmlns:p14="http://schemas.microsoft.com/office/powerpoint/2010/main" val="2138095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475874" y="4784499"/>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Tree>
    <p:extLst>
      <p:ext uri="{BB962C8B-B14F-4D97-AF65-F5344CB8AC3E}">
        <p14:creationId xmlns:p14="http://schemas.microsoft.com/office/powerpoint/2010/main" val="2203281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9713"/>
            <a:ext cx="1154162" cy="338554"/>
          </a:xfrm>
          <a:prstGeom prst="rect">
            <a:avLst/>
          </a:prstGeom>
          <a:noFill/>
        </p:spPr>
        <p:txBody>
          <a:bodyPr wrap="none" rtlCol="0">
            <a:spAutoFit/>
          </a:bodyPr>
          <a:lstStyle/>
          <a:p>
            <a:r>
              <a:rPr lang="en-US" sz="1600" dirty="0"/>
              <a:t>Year = 2005</a:t>
            </a:r>
          </a:p>
        </p:txBody>
      </p:sp>
      <p:pic>
        <p:nvPicPr>
          <p:cNvPr id="7" name="Picture 6">
            <a:extLst>
              <a:ext uri="{FF2B5EF4-FFF2-40B4-BE49-F238E27FC236}">
                <a16:creationId xmlns:a16="http://schemas.microsoft.com/office/drawing/2014/main" id="{4C085B0B-4DC5-4788-A804-D76A96B12973}"/>
              </a:ext>
            </a:extLst>
          </p:cNvPr>
          <p:cNvPicPr>
            <a:picLocks noChangeAspect="1"/>
          </p:cNvPicPr>
          <p:nvPr/>
        </p:nvPicPr>
        <p:blipFill>
          <a:blip r:embed="rId2"/>
          <a:stretch>
            <a:fillRect/>
          </a:stretch>
        </p:blipFill>
        <p:spPr>
          <a:xfrm>
            <a:off x="103056" y="537022"/>
            <a:ext cx="5041967" cy="3111614"/>
          </a:xfrm>
          <a:prstGeom prst="rect">
            <a:avLst/>
          </a:prstGeom>
        </p:spPr>
      </p:pic>
      <p:pic>
        <p:nvPicPr>
          <p:cNvPr id="9" name="Picture 8">
            <a:extLst>
              <a:ext uri="{FF2B5EF4-FFF2-40B4-BE49-F238E27FC236}">
                <a16:creationId xmlns:a16="http://schemas.microsoft.com/office/drawing/2014/main" id="{39098F66-3B6C-407F-ACDF-8D6E4CA47165}"/>
              </a:ext>
            </a:extLst>
          </p:cNvPr>
          <p:cNvPicPr>
            <a:picLocks noChangeAspect="1"/>
          </p:cNvPicPr>
          <p:nvPr/>
        </p:nvPicPr>
        <p:blipFill>
          <a:blip r:embed="rId3"/>
          <a:stretch>
            <a:fillRect/>
          </a:stretch>
        </p:blipFill>
        <p:spPr>
          <a:xfrm>
            <a:off x="6526911" y="537022"/>
            <a:ext cx="5185661" cy="3200293"/>
          </a:xfrm>
          <a:prstGeom prst="rect">
            <a:avLst/>
          </a:prstGeom>
        </p:spPr>
      </p:pic>
      <p:pic>
        <p:nvPicPr>
          <p:cNvPr id="11" name="Picture 10">
            <a:extLst>
              <a:ext uri="{FF2B5EF4-FFF2-40B4-BE49-F238E27FC236}">
                <a16:creationId xmlns:a16="http://schemas.microsoft.com/office/drawing/2014/main" id="{FC2EFF33-086A-4A36-9F3A-2FC914AD42A6}"/>
              </a:ext>
            </a:extLst>
          </p:cNvPr>
          <p:cNvPicPr>
            <a:picLocks noChangeAspect="1"/>
          </p:cNvPicPr>
          <p:nvPr/>
        </p:nvPicPr>
        <p:blipFill>
          <a:blip r:embed="rId4"/>
          <a:stretch>
            <a:fillRect/>
          </a:stretch>
        </p:blipFill>
        <p:spPr>
          <a:xfrm>
            <a:off x="7204489" y="3737315"/>
            <a:ext cx="4508083" cy="2782131"/>
          </a:xfrm>
          <a:prstGeom prst="rect">
            <a:avLst/>
          </a:prstGeom>
        </p:spPr>
      </p:pic>
      <p:pic>
        <p:nvPicPr>
          <p:cNvPr id="12" name="Picture 11">
            <a:extLst>
              <a:ext uri="{FF2B5EF4-FFF2-40B4-BE49-F238E27FC236}">
                <a16:creationId xmlns:a16="http://schemas.microsoft.com/office/drawing/2014/main" id="{638850EB-D0D7-4FB0-B0B8-801EF83A25CE}"/>
              </a:ext>
            </a:extLst>
          </p:cNvPr>
          <p:cNvPicPr>
            <a:picLocks noChangeAspect="1"/>
          </p:cNvPicPr>
          <p:nvPr/>
        </p:nvPicPr>
        <p:blipFill>
          <a:blip r:embed="rId5"/>
          <a:stretch>
            <a:fillRect/>
          </a:stretch>
        </p:blipFill>
        <p:spPr>
          <a:xfrm>
            <a:off x="479428" y="3683017"/>
            <a:ext cx="4665595" cy="2879338"/>
          </a:xfrm>
          <a:prstGeom prst="rect">
            <a:avLst/>
          </a:prstGeom>
        </p:spPr>
      </p:pic>
      <p:sp>
        <p:nvSpPr>
          <p:cNvPr id="13" name="TextBox 12">
            <a:extLst>
              <a:ext uri="{FF2B5EF4-FFF2-40B4-BE49-F238E27FC236}">
                <a16:creationId xmlns:a16="http://schemas.microsoft.com/office/drawing/2014/main" id="{F87256E5-09EA-4B11-AD28-46FB204AC488}"/>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Tree>
    <p:extLst>
      <p:ext uri="{BB962C8B-B14F-4D97-AF65-F5344CB8AC3E}">
        <p14:creationId xmlns:p14="http://schemas.microsoft.com/office/powerpoint/2010/main" val="2094650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2006</a:t>
            </a:r>
          </a:p>
        </p:txBody>
      </p:sp>
      <p:pic>
        <p:nvPicPr>
          <p:cNvPr id="6" name="Picture 5">
            <a:extLst>
              <a:ext uri="{FF2B5EF4-FFF2-40B4-BE49-F238E27FC236}">
                <a16:creationId xmlns:a16="http://schemas.microsoft.com/office/drawing/2014/main" id="{A0988F1A-DC92-42CA-9B27-060ABAB60714}"/>
              </a:ext>
            </a:extLst>
          </p:cNvPr>
          <p:cNvPicPr>
            <a:picLocks noChangeAspect="1"/>
          </p:cNvPicPr>
          <p:nvPr/>
        </p:nvPicPr>
        <p:blipFill>
          <a:blip r:embed="rId2"/>
          <a:stretch>
            <a:fillRect/>
          </a:stretch>
        </p:blipFill>
        <p:spPr>
          <a:xfrm>
            <a:off x="743615" y="779918"/>
            <a:ext cx="4608770" cy="2844269"/>
          </a:xfrm>
          <a:prstGeom prst="rect">
            <a:avLst/>
          </a:prstGeom>
        </p:spPr>
      </p:pic>
      <p:pic>
        <p:nvPicPr>
          <p:cNvPr id="7" name="Picture 6">
            <a:extLst>
              <a:ext uri="{FF2B5EF4-FFF2-40B4-BE49-F238E27FC236}">
                <a16:creationId xmlns:a16="http://schemas.microsoft.com/office/drawing/2014/main" id="{E09D186F-BDE0-4ABB-81D6-86B567594999}"/>
              </a:ext>
            </a:extLst>
          </p:cNvPr>
          <p:cNvPicPr>
            <a:picLocks noChangeAspect="1"/>
          </p:cNvPicPr>
          <p:nvPr/>
        </p:nvPicPr>
        <p:blipFill>
          <a:blip r:embed="rId3"/>
          <a:stretch>
            <a:fillRect/>
          </a:stretch>
        </p:blipFill>
        <p:spPr>
          <a:xfrm>
            <a:off x="6074607" y="779918"/>
            <a:ext cx="4579168" cy="2826001"/>
          </a:xfrm>
          <a:prstGeom prst="rect">
            <a:avLst/>
          </a:prstGeom>
        </p:spPr>
      </p:pic>
      <p:pic>
        <p:nvPicPr>
          <p:cNvPr id="9" name="Picture 8">
            <a:extLst>
              <a:ext uri="{FF2B5EF4-FFF2-40B4-BE49-F238E27FC236}">
                <a16:creationId xmlns:a16="http://schemas.microsoft.com/office/drawing/2014/main" id="{D483B3A4-7E3A-4DF0-B4F1-F5FFA5860513}"/>
              </a:ext>
            </a:extLst>
          </p:cNvPr>
          <p:cNvPicPr>
            <a:picLocks noChangeAspect="1"/>
          </p:cNvPicPr>
          <p:nvPr/>
        </p:nvPicPr>
        <p:blipFill>
          <a:blip r:embed="rId4"/>
          <a:stretch>
            <a:fillRect/>
          </a:stretch>
        </p:blipFill>
        <p:spPr>
          <a:xfrm>
            <a:off x="1036661" y="3693445"/>
            <a:ext cx="4579169" cy="2826001"/>
          </a:xfrm>
          <a:prstGeom prst="rect">
            <a:avLst/>
          </a:prstGeom>
        </p:spPr>
      </p:pic>
      <p:pic>
        <p:nvPicPr>
          <p:cNvPr id="10" name="Picture 9">
            <a:extLst>
              <a:ext uri="{FF2B5EF4-FFF2-40B4-BE49-F238E27FC236}">
                <a16:creationId xmlns:a16="http://schemas.microsoft.com/office/drawing/2014/main" id="{99516D8B-FB40-4AE8-9530-755C012BAB9C}"/>
              </a:ext>
            </a:extLst>
          </p:cNvPr>
          <p:cNvPicPr>
            <a:picLocks noChangeAspect="1"/>
          </p:cNvPicPr>
          <p:nvPr/>
        </p:nvPicPr>
        <p:blipFill>
          <a:blip r:embed="rId5"/>
          <a:stretch>
            <a:fillRect/>
          </a:stretch>
        </p:blipFill>
        <p:spPr>
          <a:xfrm>
            <a:off x="6343821" y="3692791"/>
            <a:ext cx="4608770" cy="2844270"/>
          </a:xfrm>
          <a:prstGeom prst="rect">
            <a:avLst/>
          </a:prstGeom>
        </p:spPr>
      </p:pic>
    </p:spTree>
    <p:extLst>
      <p:ext uri="{BB962C8B-B14F-4D97-AF65-F5344CB8AC3E}">
        <p14:creationId xmlns:p14="http://schemas.microsoft.com/office/powerpoint/2010/main" val="361160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833045" y="484935"/>
            <a:ext cx="5145025" cy="3175215"/>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449413" y="523769"/>
            <a:ext cx="5145024" cy="3175215"/>
          </a:xfrm>
          <a:prstGeom prst="rect">
            <a:avLst/>
          </a:prstGeom>
        </p:spPr>
      </p:pic>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pic>
        <p:nvPicPr>
          <p:cNvPr id="7" name="Picture 6">
            <a:extLst>
              <a:ext uri="{FF2B5EF4-FFF2-40B4-BE49-F238E27FC236}">
                <a16:creationId xmlns:a16="http://schemas.microsoft.com/office/drawing/2014/main" id="{7E9FEEAF-5066-48AE-BC4D-A2533F719D9C}"/>
              </a:ext>
            </a:extLst>
          </p:cNvPr>
          <p:cNvPicPr>
            <a:picLocks noChangeAspect="1"/>
          </p:cNvPicPr>
          <p:nvPr/>
        </p:nvPicPr>
        <p:blipFill>
          <a:blip r:embed="rId4"/>
          <a:stretch>
            <a:fillRect/>
          </a:stretch>
        </p:blipFill>
        <p:spPr>
          <a:xfrm>
            <a:off x="1399667" y="3806531"/>
            <a:ext cx="4578403" cy="2825529"/>
          </a:xfrm>
          <a:prstGeom prst="rect">
            <a:avLst/>
          </a:prstGeom>
        </p:spPr>
      </p:pic>
      <p:pic>
        <p:nvPicPr>
          <p:cNvPr id="9" name="Picture 8">
            <a:extLst>
              <a:ext uri="{FF2B5EF4-FFF2-40B4-BE49-F238E27FC236}">
                <a16:creationId xmlns:a16="http://schemas.microsoft.com/office/drawing/2014/main" id="{A81D96E6-613C-4562-903D-890242925DCB}"/>
              </a:ext>
            </a:extLst>
          </p:cNvPr>
          <p:cNvPicPr>
            <a:picLocks noChangeAspect="1"/>
          </p:cNvPicPr>
          <p:nvPr/>
        </p:nvPicPr>
        <p:blipFill>
          <a:blip r:embed="rId5"/>
          <a:stretch>
            <a:fillRect/>
          </a:stretch>
        </p:blipFill>
        <p:spPr>
          <a:xfrm>
            <a:off x="6895747" y="3842078"/>
            <a:ext cx="4463208" cy="2754437"/>
          </a:xfrm>
          <a:prstGeom prst="rect">
            <a:avLst/>
          </a:prstGeom>
        </p:spPr>
      </p:pic>
    </p:spTree>
    <p:extLst>
      <p:ext uri="{BB962C8B-B14F-4D97-AF65-F5344CB8AC3E}">
        <p14:creationId xmlns:p14="http://schemas.microsoft.com/office/powerpoint/2010/main" val="280989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3421921" y="2290614"/>
            <a:ext cx="952261" cy="307777"/>
          </a:xfrm>
          <a:prstGeom prst="rect">
            <a:avLst/>
          </a:prstGeom>
        </p:spPr>
        <p:txBody>
          <a:bodyPr wrap="square">
            <a:spAutoFit/>
          </a:bodyPr>
          <a:lstStyle/>
          <a:p>
            <a:r>
              <a:rPr lang="en-US" sz="1400" b="1" dirty="0" err="1"/>
              <a:t>Soymap</a:t>
            </a:r>
            <a:r>
              <a:rPr lang="en-US" sz="1400" b="1" dirty="0"/>
              <a:t> 1</a:t>
            </a:r>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2245465" y="2613999"/>
            <a:ext cx="3512635" cy="3434576"/>
          </a:xfrm>
          <a:prstGeom prst="rect">
            <a:avLst/>
          </a:prstGeom>
        </p:spPr>
      </p:pic>
      <p:sp>
        <p:nvSpPr>
          <p:cNvPr id="10" name="Rectangle 9">
            <a:extLst>
              <a:ext uri="{FF2B5EF4-FFF2-40B4-BE49-F238E27FC236}">
                <a16:creationId xmlns:a16="http://schemas.microsoft.com/office/drawing/2014/main" id="{95E8818C-E11C-4494-A122-932461D78FD9}"/>
              </a:ext>
            </a:extLst>
          </p:cNvPr>
          <p:cNvSpPr/>
          <p:nvPr/>
        </p:nvSpPr>
        <p:spPr>
          <a:xfrm>
            <a:off x="1005152" y="6056950"/>
            <a:ext cx="10261117" cy="523220"/>
          </a:xfrm>
          <a:prstGeom prst="rect">
            <a:avLst/>
          </a:prstGeom>
        </p:spPr>
        <p:txBody>
          <a:bodyPr wrap="square">
            <a:spAutoFit/>
          </a:bodyPr>
          <a:lstStyle/>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7587038" y="2290614"/>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5955096" y="2571607"/>
            <a:ext cx="4193474" cy="3429000"/>
          </a:xfrm>
          <a:prstGeom prst="rect">
            <a:avLst/>
          </a:prstGeom>
        </p:spPr>
      </p:pic>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206371268"/>
              </p:ext>
            </p:extLst>
          </p:nvPr>
        </p:nvGraphicFramePr>
        <p:xfrm>
          <a:off x="5108936" y="119206"/>
          <a:ext cx="6457951" cy="2001520"/>
        </p:xfrm>
        <a:graphic>
          <a:graphicData uri="http://schemas.openxmlformats.org/drawingml/2006/table">
            <a:tbl>
              <a:tblPr firstRow="1" bandRow="1">
                <a:tableStyleId>{5C22544A-7EE6-4342-B048-85BDC9FD1C3A}</a:tableStyleId>
              </a:tblPr>
              <a:tblGrid>
                <a:gridCol w="811733">
                  <a:extLst>
                    <a:ext uri="{9D8B030D-6E8A-4147-A177-3AD203B41FA5}">
                      <a16:colId xmlns:a16="http://schemas.microsoft.com/office/drawing/2014/main" val="4132611571"/>
                    </a:ext>
                  </a:extLst>
                </a:gridCol>
                <a:gridCol w="1165931">
                  <a:extLst>
                    <a:ext uri="{9D8B030D-6E8A-4147-A177-3AD203B41FA5}">
                      <a16:colId xmlns:a16="http://schemas.microsoft.com/office/drawing/2014/main" val="2552527731"/>
                    </a:ext>
                  </a:extLst>
                </a:gridCol>
                <a:gridCol w="1533525">
                  <a:extLst>
                    <a:ext uri="{9D8B030D-6E8A-4147-A177-3AD203B41FA5}">
                      <a16:colId xmlns:a16="http://schemas.microsoft.com/office/drawing/2014/main" val="3360875115"/>
                    </a:ext>
                  </a:extLst>
                </a:gridCol>
                <a:gridCol w="1333557">
                  <a:extLst>
                    <a:ext uri="{9D8B030D-6E8A-4147-A177-3AD203B41FA5}">
                      <a16:colId xmlns:a16="http://schemas.microsoft.com/office/drawing/2014/main" val="249242120"/>
                    </a:ext>
                  </a:extLst>
                </a:gridCol>
                <a:gridCol w="161320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bl>
          </a:graphicData>
        </a:graphic>
      </p:graphicFrame>
    </p:spTree>
    <p:extLst>
      <p:ext uri="{BB962C8B-B14F-4D97-AF65-F5344CB8AC3E}">
        <p14:creationId xmlns:p14="http://schemas.microsoft.com/office/powerpoint/2010/main" val="3178303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1885"/>
            <a:ext cx="1154162" cy="338554"/>
          </a:xfrm>
          <a:prstGeom prst="rect">
            <a:avLst/>
          </a:prstGeom>
          <a:noFill/>
        </p:spPr>
        <p:txBody>
          <a:bodyPr wrap="none" rtlCol="0">
            <a:spAutoFit/>
          </a:bodyPr>
          <a:lstStyle/>
          <a:p>
            <a:r>
              <a:rPr lang="en-US" sz="1600" dirty="0"/>
              <a:t>Year = 2008</a:t>
            </a:r>
          </a:p>
        </p:txBody>
      </p:sp>
      <p:pic>
        <p:nvPicPr>
          <p:cNvPr id="6" name="Picture 5">
            <a:extLst>
              <a:ext uri="{FF2B5EF4-FFF2-40B4-BE49-F238E27FC236}">
                <a16:creationId xmlns:a16="http://schemas.microsoft.com/office/drawing/2014/main" id="{90FE877D-CD2E-4E51-9F5E-FEE1055AECB0}"/>
              </a:ext>
            </a:extLst>
          </p:cNvPr>
          <p:cNvPicPr>
            <a:picLocks noChangeAspect="1"/>
          </p:cNvPicPr>
          <p:nvPr/>
        </p:nvPicPr>
        <p:blipFill>
          <a:blip r:embed="rId2"/>
          <a:stretch>
            <a:fillRect/>
          </a:stretch>
        </p:blipFill>
        <p:spPr>
          <a:xfrm>
            <a:off x="380769" y="523769"/>
            <a:ext cx="5334462" cy="3292125"/>
          </a:xfrm>
          <a:prstGeom prst="rect">
            <a:avLst/>
          </a:prstGeom>
        </p:spPr>
      </p:pic>
      <p:pic>
        <p:nvPicPr>
          <p:cNvPr id="7" name="Picture 6">
            <a:extLst>
              <a:ext uri="{FF2B5EF4-FFF2-40B4-BE49-F238E27FC236}">
                <a16:creationId xmlns:a16="http://schemas.microsoft.com/office/drawing/2014/main" id="{3C863FA1-B3D1-4EC7-99B7-A5A910787FB6}"/>
              </a:ext>
            </a:extLst>
          </p:cNvPr>
          <p:cNvPicPr>
            <a:picLocks noChangeAspect="1"/>
          </p:cNvPicPr>
          <p:nvPr/>
        </p:nvPicPr>
        <p:blipFill>
          <a:blip r:embed="rId3"/>
          <a:stretch>
            <a:fillRect/>
          </a:stretch>
        </p:blipFill>
        <p:spPr>
          <a:xfrm>
            <a:off x="6247327" y="523768"/>
            <a:ext cx="5334462" cy="3292125"/>
          </a:xfrm>
          <a:prstGeom prst="rect">
            <a:avLst/>
          </a:prstGeom>
        </p:spPr>
      </p:pic>
      <p:pic>
        <p:nvPicPr>
          <p:cNvPr id="9" name="Picture 8">
            <a:extLst>
              <a:ext uri="{FF2B5EF4-FFF2-40B4-BE49-F238E27FC236}">
                <a16:creationId xmlns:a16="http://schemas.microsoft.com/office/drawing/2014/main" id="{276AAF95-2596-4B2D-A154-2D950925CE48}"/>
              </a:ext>
            </a:extLst>
          </p:cNvPr>
          <p:cNvPicPr>
            <a:picLocks noChangeAspect="1"/>
          </p:cNvPicPr>
          <p:nvPr/>
        </p:nvPicPr>
        <p:blipFill>
          <a:blip r:embed="rId4"/>
          <a:stretch>
            <a:fillRect/>
          </a:stretch>
        </p:blipFill>
        <p:spPr>
          <a:xfrm>
            <a:off x="931891" y="3854229"/>
            <a:ext cx="4691103" cy="2895081"/>
          </a:xfrm>
          <a:prstGeom prst="rect">
            <a:avLst/>
          </a:prstGeom>
        </p:spPr>
      </p:pic>
      <p:pic>
        <p:nvPicPr>
          <p:cNvPr id="10" name="Picture 9">
            <a:extLst>
              <a:ext uri="{FF2B5EF4-FFF2-40B4-BE49-F238E27FC236}">
                <a16:creationId xmlns:a16="http://schemas.microsoft.com/office/drawing/2014/main" id="{8858C987-2DE9-4681-B817-52B65E836BD1}"/>
              </a:ext>
            </a:extLst>
          </p:cNvPr>
          <p:cNvPicPr>
            <a:picLocks noChangeAspect="1"/>
          </p:cNvPicPr>
          <p:nvPr/>
        </p:nvPicPr>
        <p:blipFill>
          <a:blip r:embed="rId5"/>
          <a:stretch>
            <a:fillRect/>
          </a:stretch>
        </p:blipFill>
        <p:spPr>
          <a:xfrm>
            <a:off x="7068269" y="3815894"/>
            <a:ext cx="4513520" cy="2785487"/>
          </a:xfrm>
          <a:prstGeom prst="rect">
            <a:avLst/>
          </a:prstGeom>
        </p:spPr>
      </p:pic>
    </p:spTree>
    <p:extLst>
      <p:ext uri="{BB962C8B-B14F-4D97-AF65-F5344CB8AC3E}">
        <p14:creationId xmlns:p14="http://schemas.microsoft.com/office/powerpoint/2010/main" val="1704212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4" name="Picture 3">
            <a:extLst>
              <a:ext uri="{FF2B5EF4-FFF2-40B4-BE49-F238E27FC236}">
                <a16:creationId xmlns:a16="http://schemas.microsoft.com/office/drawing/2014/main" id="{A8CEECC0-F08E-4DAF-9F54-60C0442625EB}"/>
              </a:ext>
            </a:extLst>
          </p:cNvPr>
          <p:cNvPicPr>
            <a:picLocks noChangeAspect="1"/>
          </p:cNvPicPr>
          <p:nvPr/>
        </p:nvPicPr>
        <p:blipFill>
          <a:blip r:embed="rId2"/>
          <a:stretch>
            <a:fillRect/>
          </a:stretch>
        </p:blipFill>
        <p:spPr>
          <a:xfrm>
            <a:off x="487680" y="693046"/>
            <a:ext cx="4767072" cy="2941964"/>
          </a:xfrm>
          <a:prstGeom prst="rect">
            <a:avLst/>
          </a:prstGeom>
        </p:spPr>
      </p:pic>
      <p:pic>
        <p:nvPicPr>
          <p:cNvPr id="5" name="Picture 4">
            <a:extLst>
              <a:ext uri="{FF2B5EF4-FFF2-40B4-BE49-F238E27FC236}">
                <a16:creationId xmlns:a16="http://schemas.microsoft.com/office/drawing/2014/main" id="{537DFD63-EF84-4E84-998A-D2F94728EF29}"/>
              </a:ext>
            </a:extLst>
          </p:cNvPr>
          <p:cNvPicPr>
            <a:picLocks noChangeAspect="1"/>
          </p:cNvPicPr>
          <p:nvPr/>
        </p:nvPicPr>
        <p:blipFill>
          <a:blip r:embed="rId3"/>
          <a:stretch>
            <a:fillRect/>
          </a:stretch>
        </p:blipFill>
        <p:spPr>
          <a:xfrm>
            <a:off x="6186753" y="693046"/>
            <a:ext cx="4932351" cy="3043965"/>
          </a:xfrm>
          <a:prstGeom prst="rect">
            <a:avLst/>
          </a:prstGeom>
        </p:spPr>
      </p:pic>
      <p:pic>
        <p:nvPicPr>
          <p:cNvPr id="9" name="Picture 8">
            <a:extLst>
              <a:ext uri="{FF2B5EF4-FFF2-40B4-BE49-F238E27FC236}">
                <a16:creationId xmlns:a16="http://schemas.microsoft.com/office/drawing/2014/main" id="{CAFEF6F6-D819-40F0-8B79-043C664B315C}"/>
              </a:ext>
            </a:extLst>
          </p:cNvPr>
          <p:cNvPicPr>
            <a:picLocks noChangeAspect="1"/>
          </p:cNvPicPr>
          <p:nvPr/>
        </p:nvPicPr>
        <p:blipFill>
          <a:blip r:embed="rId4"/>
          <a:stretch>
            <a:fillRect/>
          </a:stretch>
        </p:blipFill>
        <p:spPr>
          <a:xfrm>
            <a:off x="823915" y="3737011"/>
            <a:ext cx="4448170" cy="2745156"/>
          </a:xfrm>
          <a:prstGeom prst="rect">
            <a:avLst/>
          </a:prstGeom>
        </p:spPr>
      </p:pic>
      <p:pic>
        <p:nvPicPr>
          <p:cNvPr id="10" name="Picture 9">
            <a:extLst>
              <a:ext uri="{FF2B5EF4-FFF2-40B4-BE49-F238E27FC236}">
                <a16:creationId xmlns:a16="http://schemas.microsoft.com/office/drawing/2014/main" id="{B570BDF7-2DA2-4CD0-A52C-BAC80FCA0898}"/>
              </a:ext>
            </a:extLst>
          </p:cNvPr>
          <p:cNvPicPr>
            <a:picLocks noChangeAspect="1"/>
          </p:cNvPicPr>
          <p:nvPr/>
        </p:nvPicPr>
        <p:blipFill>
          <a:blip r:embed="rId5"/>
          <a:stretch>
            <a:fillRect/>
          </a:stretch>
        </p:blipFill>
        <p:spPr>
          <a:xfrm>
            <a:off x="6670934" y="3758352"/>
            <a:ext cx="4448170" cy="2745156"/>
          </a:xfrm>
          <a:prstGeom prst="rect">
            <a:avLst/>
          </a:prstGeom>
        </p:spPr>
      </p:pic>
    </p:spTree>
    <p:extLst>
      <p:ext uri="{BB962C8B-B14F-4D97-AF65-F5344CB8AC3E}">
        <p14:creationId xmlns:p14="http://schemas.microsoft.com/office/powerpoint/2010/main" val="2424081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D9779E-C8BF-4EFB-BB26-E3E2A8BB587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142692D7-EC22-4BE6-B5AF-CF5980D0D6B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427FAAB2-E0D5-4301-8AC2-9BAB59C9D5C3}"/>
              </a:ext>
            </a:extLst>
          </p:cNvPr>
          <p:cNvSpPr txBox="1"/>
          <p:nvPr/>
        </p:nvSpPr>
        <p:spPr>
          <a:xfrm>
            <a:off x="5518919" y="354492"/>
            <a:ext cx="1154162" cy="338554"/>
          </a:xfrm>
          <a:prstGeom prst="rect">
            <a:avLst/>
          </a:prstGeom>
          <a:noFill/>
        </p:spPr>
        <p:txBody>
          <a:bodyPr wrap="none" rtlCol="0">
            <a:spAutoFit/>
          </a:bodyPr>
          <a:lstStyle/>
          <a:p>
            <a:r>
              <a:rPr lang="en-US" sz="1600" dirty="0"/>
              <a:t>Year = 2011</a:t>
            </a:r>
          </a:p>
        </p:txBody>
      </p:sp>
      <p:pic>
        <p:nvPicPr>
          <p:cNvPr id="7" name="Picture 6">
            <a:extLst>
              <a:ext uri="{FF2B5EF4-FFF2-40B4-BE49-F238E27FC236}">
                <a16:creationId xmlns:a16="http://schemas.microsoft.com/office/drawing/2014/main" id="{FB47FB42-643E-4914-A4DC-3EC448CD9F68}"/>
              </a:ext>
            </a:extLst>
          </p:cNvPr>
          <p:cNvPicPr>
            <a:picLocks noChangeAspect="1"/>
          </p:cNvPicPr>
          <p:nvPr/>
        </p:nvPicPr>
        <p:blipFill>
          <a:blip r:embed="rId2"/>
          <a:stretch>
            <a:fillRect/>
          </a:stretch>
        </p:blipFill>
        <p:spPr>
          <a:xfrm>
            <a:off x="124244" y="618694"/>
            <a:ext cx="5128153" cy="3164803"/>
          </a:xfrm>
          <a:prstGeom prst="rect">
            <a:avLst/>
          </a:prstGeom>
        </p:spPr>
      </p:pic>
      <p:pic>
        <p:nvPicPr>
          <p:cNvPr id="8" name="Picture 7">
            <a:extLst>
              <a:ext uri="{FF2B5EF4-FFF2-40B4-BE49-F238E27FC236}">
                <a16:creationId xmlns:a16="http://schemas.microsoft.com/office/drawing/2014/main" id="{87E996AE-A38C-4710-B959-AC625189CB47}"/>
              </a:ext>
            </a:extLst>
          </p:cNvPr>
          <p:cNvPicPr>
            <a:picLocks noChangeAspect="1"/>
          </p:cNvPicPr>
          <p:nvPr/>
        </p:nvPicPr>
        <p:blipFill>
          <a:blip r:embed="rId3"/>
          <a:stretch>
            <a:fillRect/>
          </a:stretch>
        </p:blipFill>
        <p:spPr>
          <a:xfrm>
            <a:off x="6350481" y="708984"/>
            <a:ext cx="5128153" cy="3164803"/>
          </a:xfrm>
          <a:prstGeom prst="rect">
            <a:avLst/>
          </a:prstGeom>
        </p:spPr>
      </p:pic>
      <p:pic>
        <p:nvPicPr>
          <p:cNvPr id="9" name="Picture 8">
            <a:extLst>
              <a:ext uri="{FF2B5EF4-FFF2-40B4-BE49-F238E27FC236}">
                <a16:creationId xmlns:a16="http://schemas.microsoft.com/office/drawing/2014/main" id="{4762E346-389D-4AE3-96F1-EE669ACF5060}"/>
              </a:ext>
            </a:extLst>
          </p:cNvPr>
          <p:cNvPicPr>
            <a:picLocks noChangeAspect="1"/>
          </p:cNvPicPr>
          <p:nvPr/>
        </p:nvPicPr>
        <p:blipFill>
          <a:blip r:embed="rId4"/>
          <a:stretch>
            <a:fillRect/>
          </a:stretch>
        </p:blipFill>
        <p:spPr>
          <a:xfrm>
            <a:off x="773857" y="3828641"/>
            <a:ext cx="4401981" cy="2716651"/>
          </a:xfrm>
          <a:prstGeom prst="rect">
            <a:avLst/>
          </a:prstGeom>
        </p:spPr>
      </p:pic>
      <p:pic>
        <p:nvPicPr>
          <p:cNvPr id="10" name="Picture 9">
            <a:extLst>
              <a:ext uri="{FF2B5EF4-FFF2-40B4-BE49-F238E27FC236}">
                <a16:creationId xmlns:a16="http://schemas.microsoft.com/office/drawing/2014/main" id="{B7F21595-D0C0-4E82-B346-E315FA41A4E9}"/>
              </a:ext>
            </a:extLst>
          </p:cNvPr>
          <p:cNvPicPr>
            <a:picLocks noChangeAspect="1"/>
          </p:cNvPicPr>
          <p:nvPr/>
        </p:nvPicPr>
        <p:blipFill>
          <a:blip r:embed="rId5"/>
          <a:stretch>
            <a:fillRect/>
          </a:stretch>
        </p:blipFill>
        <p:spPr>
          <a:xfrm>
            <a:off x="7193282" y="3873787"/>
            <a:ext cx="4401981" cy="2716651"/>
          </a:xfrm>
          <a:prstGeom prst="rect">
            <a:avLst/>
          </a:prstGeom>
        </p:spPr>
      </p:pic>
    </p:spTree>
    <p:extLst>
      <p:ext uri="{BB962C8B-B14F-4D97-AF65-F5344CB8AC3E}">
        <p14:creationId xmlns:p14="http://schemas.microsoft.com/office/powerpoint/2010/main" val="477884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E8F4D-1E1F-4F5F-811D-7C98D7CA41F6}"/>
              </a:ext>
            </a:extLst>
          </p:cNvPr>
          <p:cNvPicPr>
            <a:picLocks noChangeAspect="1"/>
          </p:cNvPicPr>
          <p:nvPr/>
        </p:nvPicPr>
        <p:blipFill>
          <a:blip r:embed="rId2"/>
          <a:stretch>
            <a:fillRect/>
          </a:stretch>
        </p:blipFill>
        <p:spPr>
          <a:xfrm>
            <a:off x="3" y="576753"/>
            <a:ext cx="5334462" cy="3292125"/>
          </a:xfrm>
          <a:prstGeom prst="rect">
            <a:avLst/>
          </a:prstGeom>
        </p:spPr>
      </p:pic>
      <p:pic>
        <p:nvPicPr>
          <p:cNvPr id="3" name="Picture 2">
            <a:extLst>
              <a:ext uri="{FF2B5EF4-FFF2-40B4-BE49-F238E27FC236}">
                <a16:creationId xmlns:a16="http://schemas.microsoft.com/office/drawing/2014/main" id="{DADA9F88-84BF-476A-857F-15F59F3DD69E}"/>
              </a:ext>
            </a:extLst>
          </p:cNvPr>
          <p:cNvPicPr>
            <a:picLocks noChangeAspect="1"/>
          </p:cNvPicPr>
          <p:nvPr/>
        </p:nvPicPr>
        <p:blipFill>
          <a:blip r:embed="rId3"/>
          <a:stretch>
            <a:fillRect/>
          </a:stretch>
        </p:blipFill>
        <p:spPr>
          <a:xfrm>
            <a:off x="6070692" y="576753"/>
            <a:ext cx="5334462" cy="3292125"/>
          </a:xfrm>
          <a:prstGeom prst="rect">
            <a:avLst/>
          </a:prstGeom>
        </p:spPr>
      </p:pic>
      <p:sp>
        <p:nvSpPr>
          <p:cNvPr id="4" name="TextBox 3">
            <a:extLst>
              <a:ext uri="{FF2B5EF4-FFF2-40B4-BE49-F238E27FC236}">
                <a16:creationId xmlns:a16="http://schemas.microsoft.com/office/drawing/2014/main" id="{1ED9779E-C8BF-4EFB-BB26-E3E2A8BB587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142692D7-EC22-4BE6-B5AF-CF5980D0D6B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427FAAB2-E0D5-4301-8AC2-9BAB59C9D5C3}"/>
              </a:ext>
            </a:extLst>
          </p:cNvPr>
          <p:cNvSpPr txBox="1"/>
          <p:nvPr/>
        </p:nvSpPr>
        <p:spPr>
          <a:xfrm>
            <a:off x="5518919" y="354492"/>
            <a:ext cx="1154162" cy="338554"/>
          </a:xfrm>
          <a:prstGeom prst="rect">
            <a:avLst/>
          </a:prstGeom>
          <a:noFill/>
        </p:spPr>
        <p:txBody>
          <a:bodyPr wrap="none" rtlCol="0">
            <a:spAutoFit/>
          </a:bodyPr>
          <a:lstStyle/>
          <a:p>
            <a:r>
              <a:rPr lang="en-US" sz="1600" dirty="0"/>
              <a:t>Year = 2012</a:t>
            </a:r>
          </a:p>
        </p:txBody>
      </p:sp>
      <p:pic>
        <p:nvPicPr>
          <p:cNvPr id="7" name="Picture 6">
            <a:extLst>
              <a:ext uri="{FF2B5EF4-FFF2-40B4-BE49-F238E27FC236}">
                <a16:creationId xmlns:a16="http://schemas.microsoft.com/office/drawing/2014/main" id="{E9BADF1E-4284-4F30-BE72-CC4CBF52DEBB}"/>
              </a:ext>
            </a:extLst>
          </p:cNvPr>
          <p:cNvPicPr>
            <a:picLocks noChangeAspect="1"/>
          </p:cNvPicPr>
          <p:nvPr/>
        </p:nvPicPr>
        <p:blipFill>
          <a:blip r:embed="rId4"/>
          <a:stretch>
            <a:fillRect/>
          </a:stretch>
        </p:blipFill>
        <p:spPr>
          <a:xfrm>
            <a:off x="867064" y="3868878"/>
            <a:ext cx="4269089" cy="2634638"/>
          </a:xfrm>
          <a:prstGeom prst="rect">
            <a:avLst/>
          </a:prstGeom>
        </p:spPr>
      </p:pic>
      <p:pic>
        <p:nvPicPr>
          <p:cNvPr id="8" name="Picture 7">
            <a:extLst>
              <a:ext uri="{FF2B5EF4-FFF2-40B4-BE49-F238E27FC236}">
                <a16:creationId xmlns:a16="http://schemas.microsoft.com/office/drawing/2014/main" id="{A47318ED-AFF5-40B8-98A2-89B970D3EE0A}"/>
              </a:ext>
            </a:extLst>
          </p:cNvPr>
          <p:cNvPicPr>
            <a:picLocks noChangeAspect="1"/>
          </p:cNvPicPr>
          <p:nvPr/>
        </p:nvPicPr>
        <p:blipFill>
          <a:blip r:embed="rId5"/>
          <a:stretch>
            <a:fillRect/>
          </a:stretch>
        </p:blipFill>
        <p:spPr>
          <a:xfrm>
            <a:off x="6857537" y="3868878"/>
            <a:ext cx="4269089" cy="2634638"/>
          </a:xfrm>
          <a:prstGeom prst="rect">
            <a:avLst/>
          </a:prstGeom>
        </p:spPr>
      </p:pic>
    </p:spTree>
    <p:extLst>
      <p:ext uri="{BB962C8B-B14F-4D97-AF65-F5344CB8AC3E}">
        <p14:creationId xmlns:p14="http://schemas.microsoft.com/office/powerpoint/2010/main" val="8430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1EFD98-0C1B-4046-86DC-184436BE3DB1}"/>
              </a:ext>
            </a:extLst>
          </p:cNvPr>
          <p:cNvPicPr>
            <a:picLocks noChangeAspect="1"/>
          </p:cNvPicPr>
          <p:nvPr/>
        </p:nvPicPr>
        <p:blipFill>
          <a:blip r:embed="rId2"/>
          <a:stretch>
            <a:fillRect/>
          </a:stretch>
        </p:blipFill>
        <p:spPr>
          <a:xfrm>
            <a:off x="0" y="523769"/>
            <a:ext cx="5193792" cy="3205312"/>
          </a:xfrm>
          <a:prstGeom prst="rect">
            <a:avLst/>
          </a:prstGeom>
        </p:spPr>
      </p:pic>
      <p:pic>
        <p:nvPicPr>
          <p:cNvPr id="3" name="Picture 2">
            <a:extLst>
              <a:ext uri="{FF2B5EF4-FFF2-40B4-BE49-F238E27FC236}">
                <a16:creationId xmlns:a16="http://schemas.microsoft.com/office/drawing/2014/main" id="{CBB9FA16-7C65-4C2C-8828-821DC46A932A}"/>
              </a:ext>
            </a:extLst>
          </p:cNvPr>
          <p:cNvPicPr>
            <a:picLocks noChangeAspect="1"/>
          </p:cNvPicPr>
          <p:nvPr/>
        </p:nvPicPr>
        <p:blipFill>
          <a:blip r:embed="rId3"/>
          <a:stretch>
            <a:fillRect/>
          </a:stretch>
        </p:blipFill>
        <p:spPr>
          <a:xfrm>
            <a:off x="6222943" y="539706"/>
            <a:ext cx="5167969" cy="3189375"/>
          </a:xfrm>
          <a:prstGeom prst="rect">
            <a:avLst/>
          </a:prstGeom>
        </p:spPr>
      </p:pic>
      <p:sp>
        <p:nvSpPr>
          <p:cNvPr id="4" name="TextBox 3">
            <a:extLst>
              <a:ext uri="{FF2B5EF4-FFF2-40B4-BE49-F238E27FC236}">
                <a16:creationId xmlns:a16="http://schemas.microsoft.com/office/drawing/2014/main" id="{813042CA-C580-438D-92CC-C4556E0D9712}"/>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4FDE7960-23B3-4A2B-89ED-6A51EE39860E}"/>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8BC8673E-FBA4-460A-9A7E-2166D78CFFE4}"/>
              </a:ext>
            </a:extLst>
          </p:cNvPr>
          <p:cNvSpPr txBox="1"/>
          <p:nvPr/>
        </p:nvSpPr>
        <p:spPr>
          <a:xfrm>
            <a:off x="5518919" y="354492"/>
            <a:ext cx="1154162" cy="338554"/>
          </a:xfrm>
          <a:prstGeom prst="rect">
            <a:avLst/>
          </a:prstGeom>
          <a:noFill/>
        </p:spPr>
        <p:txBody>
          <a:bodyPr wrap="none" rtlCol="0">
            <a:spAutoFit/>
          </a:bodyPr>
          <a:lstStyle/>
          <a:p>
            <a:r>
              <a:rPr lang="en-US" sz="1600" dirty="0"/>
              <a:t>Year = 2013</a:t>
            </a:r>
          </a:p>
        </p:txBody>
      </p:sp>
      <p:pic>
        <p:nvPicPr>
          <p:cNvPr id="7" name="Picture 6">
            <a:extLst>
              <a:ext uri="{FF2B5EF4-FFF2-40B4-BE49-F238E27FC236}">
                <a16:creationId xmlns:a16="http://schemas.microsoft.com/office/drawing/2014/main" id="{3EA0DD7E-8A47-4038-93D2-602FDAA50503}"/>
              </a:ext>
            </a:extLst>
          </p:cNvPr>
          <p:cNvPicPr>
            <a:picLocks noChangeAspect="1"/>
          </p:cNvPicPr>
          <p:nvPr/>
        </p:nvPicPr>
        <p:blipFill>
          <a:blip r:embed="rId4"/>
          <a:stretch>
            <a:fillRect/>
          </a:stretch>
        </p:blipFill>
        <p:spPr>
          <a:xfrm>
            <a:off x="380769" y="3729081"/>
            <a:ext cx="4386303" cy="2706975"/>
          </a:xfrm>
          <a:prstGeom prst="rect">
            <a:avLst/>
          </a:prstGeom>
        </p:spPr>
      </p:pic>
      <p:pic>
        <p:nvPicPr>
          <p:cNvPr id="8" name="Picture 7">
            <a:extLst>
              <a:ext uri="{FF2B5EF4-FFF2-40B4-BE49-F238E27FC236}">
                <a16:creationId xmlns:a16="http://schemas.microsoft.com/office/drawing/2014/main" id="{FD3752E8-38BE-4A03-B9C9-E552BFF0E645}"/>
              </a:ext>
            </a:extLst>
          </p:cNvPr>
          <p:cNvPicPr>
            <a:picLocks noChangeAspect="1"/>
          </p:cNvPicPr>
          <p:nvPr/>
        </p:nvPicPr>
        <p:blipFill>
          <a:blip r:embed="rId5"/>
          <a:stretch>
            <a:fillRect/>
          </a:stretch>
        </p:blipFill>
        <p:spPr>
          <a:xfrm>
            <a:off x="7004609" y="3770776"/>
            <a:ext cx="4386303" cy="2706975"/>
          </a:xfrm>
          <a:prstGeom prst="rect">
            <a:avLst/>
          </a:prstGeom>
        </p:spPr>
      </p:pic>
    </p:spTree>
    <p:extLst>
      <p:ext uri="{BB962C8B-B14F-4D97-AF65-F5344CB8AC3E}">
        <p14:creationId xmlns:p14="http://schemas.microsoft.com/office/powerpoint/2010/main" val="3727292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91EA5-2893-4E29-9F98-275E16922CA0}"/>
              </a:ext>
            </a:extLst>
          </p:cNvPr>
          <p:cNvPicPr>
            <a:picLocks noChangeAspect="1"/>
          </p:cNvPicPr>
          <p:nvPr/>
        </p:nvPicPr>
        <p:blipFill>
          <a:blip r:embed="rId2"/>
          <a:stretch>
            <a:fillRect/>
          </a:stretch>
        </p:blipFill>
        <p:spPr>
          <a:xfrm>
            <a:off x="-1" y="859300"/>
            <a:ext cx="5929745" cy="3659500"/>
          </a:xfrm>
          <a:prstGeom prst="rect">
            <a:avLst/>
          </a:prstGeom>
        </p:spPr>
      </p:pic>
      <p:pic>
        <p:nvPicPr>
          <p:cNvPr id="3" name="Picture 2">
            <a:extLst>
              <a:ext uri="{FF2B5EF4-FFF2-40B4-BE49-F238E27FC236}">
                <a16:creationId xmlns:a16="http://schemas.microsoft.com/office/drawing/2014/main" id="{750C6F1C-27E6-4C86-93CC-ED6DA12B066A}"/>
              </a:ext>
            </a:extLst>
          </p:cNvPr>
          <p:cNvPicPr>
            <a:picLocks noChangeAspect="1"/>
          </p:cNvPicPr>
          <p:nvPr/>
        </p:nvPicPr>
        <p:blipFill>
          <a:blip r:embed="rId3"/>
          <a:stretch>
            <a:fillRect/>
          </a:stretch>
        </p:blipFill>
        <p:spPr>
          <a:xfrm>
            <a:off x="6262254" y="859300"/>
            <a:ext cx="5929746" cy="3659500"/>
          </a:xfrm>
          <a:prstGeom prst="rect">
            <a:avLst/>
          </a:prstGeom>
        </p:spPr>
      </p:pic>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360217" y="4518800"/>
            <a:ext cx="114530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Positive correlation means the DOY contains a latent spatial pattern that has strong similarity to the pattern in the component image (i.e. that DOY reflects difference across space).</a:t>
            </a:r>
          </a:p>
          <a:p>
            <a:pPr marL="285750" indent="-285750">
              <a:buFont typeface="Arial" panose="020B0604020202020204" pitchFamily="34" charset="0"/>
              <a:buChar char="•"/>
            </a:pPr>
            <a:r>
              <a:rPr lang="en-US" sz="1600" dirty="0"/>
              <a:t>PC1 seems to capture some kind of seasonality but not sure why the correlations are sometimes positive and sometimes negative</a:t>
            </a:r>
          </a:p>
          <a:p>
            <a:pPr marL="285750" indent="-285750">
              <a:buFont typeface="Arial" panose="020B0604020202020204" pitchFamily="34" charset="0"/>
              <a:buChar char="•"/>
            </a:pPr>
            <a:r>
              <a:rPr lang="en-US" sz="1600" dirty="0"/>
              <a:t>The fact that for the same year, </a:t>
            </a:r>
            <a:r>
              <a:rPr lang="en-US" sz="1600" dirty="0" err="1"/>
              <a:t>agsat</a:t>
            </a:r>
            <a:r>
              <a:rPr lang="en-US" sz="1600" dirty="0"/>
              <a:t> and </a:t>
            </a:r>
            <a:r>
              <a:rPr lang="en-US" sz="1600" dirty="0" err="1"/>
              <a:t>plos</a:t>
            </a:r>
            <a:r>
              <a:rPr lang="en-US" sz="1600" dirty="0"/>
              <a:t> have different graphs indicates there’s an issue with stability in the result</a:t>
            </a:r>
          </a:p>
          <a:p>
            <a:pPr marL="285750" indent="-285750">
              <a:buFont typeface="Arial" panose="020B0604020202020204" pitchFamily="34" charset="0"/>
              <a:buChar char="•"/>
            </a:pPr>
            <a:r>
              <a:rPr lang="en-US" sz="1600" dirty="0"/>
              <a:t>It doesn’t make sense to separate classes when doing PCA, because all the within-class PCAs will show is how to separate WITHN each class</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2005</a:t>
            </a:r>
          </a:p>
        </p:txBody>
      </p:sp>
    </p:spTree>
    <p:extLst>
      <p:ext uri="{BB962C8B-B14F-4D97-AF65-F5344CB8AC3E}">
        <p14:creationId xmlns:p14="http://schemas.microsoft.com/office/powerpoint/2010/main" val="3150658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10" name="TextBox 9">
            <a:extLst>
              <a:ext uri="{FF2B5EF4-FFF2-40B4-BE49-F238E27FC236}">
                <a16:creationId xmlns:a16="http://schemas.microsoft.com/office/drawing/2014/main" id="{121FB39E-AB1E-4FAB-96D5-80188E5C34BC}"/>
              </a:ext>
            </a:extLst>
          </p:cNvPr>
          <p:cNvSpPr txBox="1"/>
          <p:nvPr/>
        </p:nvSpPr>
        <p:spPr>
          <a:xfrm>
            <a:off x="969817" y="5048693"/>
            <a:ext cx="1052218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What DOYs generally correspond to the largest difference between class = 2 and the other two classes across the years in PC1? Sometimes class = 2 is inseparable from the other class the whole year; sometimes it’s separable the whole year; sometimes (DOY = 60 to 100) gives the most separation.</a:t>
            </a:r>
          </a:p>
          <a:p>
            <a:pPr marL="285750" indent="-285750">
              <a:buFont typeface="Arial" panose="020B0604020202020204" pitchFamily="34" charset="0"/>
              <a:buChar char="•"/>
            </a:pPr>
            <a:r>
              <a:rPr lang="en-US" sz="1600" dirty="0"/>
              <a:t>Note that in PLOS, a lot of different land covers are lumped into class = 2. what if we break apart class = 2 into the original classes from PLOS dataset?</a:t>
            </a:r>
          </a:p>
        </p:txBody>
      </p:sp>
    </p:spTree>
    <p:extLst>
      <p:ext uri="{BB962C8B-B14F-4D97-AF65-F5344CB8AC3E}">
        <p14:creationId xmlns:p14="http://schemas.microsoft.com/office/powerpoint/2010/main" val="2999629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2008</a:t>
            </a:r>
          </a:p>
        </p:txBody>
      </p:sp>
      <p:pic>
        <p:nvPicPr>
          <p:cNvPr id="8" name="Picture 7">
            <a:extLst>
              <a:ext uri="{FF2B5EF4-FFF2-40B4-BE49-F238E27FC236}">
                <a16:creationId xmlns:a16="http://schemas.microsoft.com/office/drawing/2014/main" id="{2A5C83C9-9E4C-40C4-A6CD-53370F5A3C95}"/>
              </a:ext>
            </a:extLst>
          </p:cNvPr>
          <p:cNvPicPr>
            <a:picLocks noChangeAspect="1"/>
          </p:cNvPicPr>
          <p:nvPr/>
        </p:nvPicPr>
        <p:blipFill>
          <a:blip r:embed="rId2"/>
          <a:stretch>
            <a:fillRect/>
          </a:stretch>
        </p:blipFill>
        <p:spPr>
          <a:xfrm>
            <a:off x="103678" y="1015159"/>
            <a:ext cx="5992322" cy="3698119"/>
          </a:xfrm>
          <a:prstGeom prst="rect">
            <a:avLst/>
          </a:prstGeom>
        </p:spPr>
      </p:pic>
      <p:pic>
        <p:nvPicPr>
          <p:cNvPr id="9" name="Picture 8">
            <a:extLst>
              <a:ext uri="{FF2B5EF4-FFF2-40B4-BE49-F238E27FC236}">
                <a16:creationId xmlns:a16="http://schemas.microsoft.com/office/drawing/2014/main" id="{3CEEE20F-C15C-4179-B5F6-2974C61CFA63}"/>
              </a:ext>
            </a:extLst>
          </p:cNvPr>
          <p:cNvPicPr>
            <a:picLocks noChangeAspect="1"/>
          </p:cNvPicPr>
          <p:nvPr/>
        </p:nvPicPr>
        <p:blipFill>
          <a:blip r:embed="rId3"/>
          <a:stretch>
            <a:fillRect/>
          </a:stretch>
        </p:blipFill>
        <p:spPr>
          <a:xfrm>
            <a:off x="6096000" y="1047561"/>
            <a:ext cx="6014433" cy="3711764"/>
          </a:xfrm>
          <a:prstGeom prst="rect">
            <a:avLst/>
          </a:prstGeom>
        </p:spPr>
      </p:pic>
    </p:spTree>
    <p:extLst>
      <p:ext uri="{BB962C8B-B14F-4D97-AF65-F5344CB8AC3E}">
        <p14:creationId xmlns:p14="http://schemas.microsoft.com/office/powerpoint/2010/main" val="3634070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2" name="Picture 1">
            <a:extLst>
              <a:ext uri="{FF2B5EF4-FFF2-40B4-BE49-F238E27FC236}">
                <a16:creationId xmlns:a16="http://schemas.microsoft.com/office/drawing/2014/main" id="{E3E63731-3E2E-4F2A-9892-2A6A8B08A30D}"/>
              </a:ext>
            </a:extLst>
          </p:cNvPr>
          <p:cNvPicPr>
            <a:picLocks noChangeAspect="1"/>
          </p:cNvPicPr>
          <p:nvPr/>
        </p:nvPicPr>
        <p:blipFill>
          <a:blip r:embed="rId2"/>
          <a:stretch>
            <a:fillRect/>
          </a:stretch>
        </p:blipFill>
        <p:spPr>
          <a:xfrm>
            <a:off x="-1" y="896246"/>
            <a:ext cx="5896219" cy="3638809"/>
          </a:xfrm>
          <a:prstGeom prst="rect">
            <a:avLst/>
          </a:prstGeom>
        </p:spPr>
      </p:pic>
      <p:pic>
        <p:nvPicPr>
          <p:cNvPr id="3" name="Picture 2">
            <a:extLst>
              <a:ext uri="{FF2B5EF4-FFF2-40B4-BE49-F238E27FC236}">
                <a16:creationId xmlns:a16="http://schemas.microsoft.com/office/drawing/2014/main" id="{0EBF4C55-C72D-4727-8D5F-933B9B74D187}"/>
              </a:ext>
            </a:extLst>
          </p:cNvPr>
          <p:cNvPicPr>
            <a:picLocks noChangeAspect="1"/>
          </p:cNvPicPr>
          <p:nvPr/>
        </p:nvPicPr>
        <p:blipFill>
          <a:blip r:embed="rId3"/>
          <a:stretch>
            <a:fillRect/>
          </a:stretch>
        </p:blipFill>
        <p:spPr>
          <a:xfrm>
            <a:off x="6096000" y="896246"/>
            <a:ext cx="6096000" cy="3762103"/>
          </a:xfrm>
          <a:prstGeom prst="rect">
            <a:avLst/>
          </a:prstGeom>
        </p:spPr>
      </p:pic>
    </p:spTree>
    <p:extLst>
      <p:ext uri="{BB962C8B-B14F-4D97-AF65-F5344CB8AC3E}">
        <p14:creationId xmlns:p14="http://schemas.microsoft.com/office/powerpoint/2010/main" val="39410809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2010</a:t>
            </a:r>
          </a:p>
        </p:txBody>
      </p:sp>
      <p:pic>
        <p:nvPicPr>
          <p:cNvPr id="8" name="Picture 7">
            <a:extLst>
              <a:ext uri="{FF2B5EF4-FFF2-40B4-BE49-F238E27FC236}">
                <a16:creationId xmlns:a16="http://schemas.microsoft.com/office/drawing/2014/main" id="{511D10E4-64BC-4081-AA44-4EED74D2CE99}"/>
              </a:ext>
            </a:extLst>
          </p:cNvPr>
          <p:cNvPicPr>
            <a:picLocks noChangeAspect="1"/>
          </p:cNvPicPr>
          <p:nvPr/>
        </p:nvPicPr>
        <p:blipFill>
          <a:blip r:embed="rId2"/>
          <a:stretch>
            <a:fillRect/>
          </a:stretch>
        </p:blipFill>
        <p:spPr>
          <a:xfrm>
            <a:off x="81567" y="693046"/>
            <a:ext cx="5926150" cy="3657281"/>
          </a:xfrm>
          <a:prstGeom prst="rect">
            <a:avLst/>
          </a:prstGeom>
        </p:spPr>
      </p:pic>
      <p:pic>
        <p:nvPicPr>
          <p:cNvPr id="9" name="Picture 8">
            <a:extLst>
              <a:ext uri="{FF2B5EF4-FFF2-40B4-BE49-F238E27FC236}">
                <a16:creationId xmlns:a16="http://schemas.microsoft.com/office/drawing/2014/main" id="{A29A612E-D581-46E0-A8E3-5B807D7AE029}"/>
              </a:ext>
            </a:extLst>
          </p:cNvPr>
          <p:cNvPicPr>
            <a:picLocks noChangeAspect="1"/>
          </p:cNvPicPr>
          <p:nvPr/>
        </p:nvPicPr>
        <p:blipFill>
          <a:blip r:embed="rId3"/>
          <a:stretch>
            <a:fillRect/>
          </a:stretch>
        </p:blipFill>
        <p:spPr>
          <a:xfrm>
            <a:off x="6184283" y="693046"/>
            <a:ext cx="5926150" cy="3657281"/>
          </a:xfrm>
          <a:prstGeom prst="rect">
            <a:avLst/>
          </a:prstGeom>
        </p:spPr>
      </p:pic>
    </p:spTree>
    <p:extLst>
      <p:ext uri="{BB962C8B-B14F-4D97-AF65-F5344CB8AC3E}">
        <p14:creationId xmlns:p14="http://schemas.microsoft.com/office/powerpoint/2010/main" val="104331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4521262" y="2994849"/>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5090041" y="268707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390989"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72512"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10024166" y="2720831"/>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9288235" y="3024184"/>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414301948"/>
              </p:ext>
            </p:extLst>
          </p:nvPr>
        </p:nvGraphicFramePr>
        <p:xfrm>
          <a:off x="4261724" y="260150"/>
          <a:ext cx="6867524" cy="2001520"/>
        </p:xfrm>
        <a:graphic>
          <a:graphicData uri="http://schemas.openxmlformats.org/drawingml/2006/table">
            <a:tbl>
              <a:tblPr firstRow="1" bandRow="1">
                <a:tableStyleId>{5C22544A-7EE6-4342-B048-85BDC9FD1C3A}</a:tableStyleId>
              </a:tblPr>
              <a:tblGrid>
                <a:gridCol w="863214">
                  <a:extLst>
                    <a:ext uri="{9D8B030D-6E8A-4147-A177-3AD203B41FA5}">
                      <a16:colId xmlns:a16="http://schemas.microsoft.com/office/drawing/2014/main" val="4132611571"/>
                    </a:ext>
                  </a:extLst>
                </a:gridCol>
                <a:gridCol w="994161">
                  <a:extLst>
                    <a:ext uri="{9D8B030D-6E8A-4147-A177-3AD203B41FA5}">
                      <a16:colId xmlns:a16="http://schemas.microsoft.com/office/drawing/2014/main" val="2552527731"/>
                    </a:ext>
                  </a:extLst>
                </a:gridCol>
                <a:gridCol w="1590675">
                  <a:extLst>
                    <a:ext uri="{9D8B030D-6E8A-4147-A177-3AD203B41FA5}">
                      <a16:colId xmlns:a16="http://schemas.microsoft.com/office/drawing/2014/main" val="3360875115"/>
                    </a:ext>
                  </a:extLst>
                </a:gridCol>
                <a:gridCol w="1703957">
                  <a:extLst>
                    <a:ext uri="{9D8B030D-6E8A-4147-A177-3AD203B41FA5}">
                      <a16:colId xmlns:a16="http://schemas.microsoft.com/office/drawing/2014/main" val="249242120"/>
                    </a:ext>
                  </a:extLst>
                </a:gridCol>
                <a:gridCol w="1715517">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bl>
          </a:graphicData>
        </a:graphic>
      </p:graphicFrame>
    </p:spTree>
    <p:extLst>
      <p:ext uri="{BB962C8B-B14F-4D97-AF65-F5344CB8AC3E}">
        <p14:creationId xmlns:p14="http://schemas.microsoft.com/office/powerpoint/2010/main" val="39191203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2012</a:t>
            </a:r>
          </a:p>
        </p:txBody>
      </p:sp>
      <p:pic>
        <p:nvPicPr>
          <p:cNvPr id="2" name="Picture 1">
            <a:extLst>
              <a:ext uri="{FF2B5EF4-FFF2-40B4-BE49-F238E27FC236}">
                <a16:creationId xmlns:a16="http://schemas.microsoft.com/office/drawing/2014/main" id="{CC95160D-DB7C-475A-878A-09D169E4FCD8}"/>
              </a:ext>
            </a:extLst>
          </p:cNvPr>
          <p:cNvPicPr>
            <a:picLocks noChangeAspect="1"/>
          </p:cNvPicPr>
          <p:nvPr/>
        </p:nvPicPr>
        <p:blipFill>
          <a:blip r:embed="rId2"/>
          <a:stretch>
            <a:fillRect/>
          </a:stretch>
        </p:blipFill>
        <p:spPr>
          <a:xfrm>
            <a:off x="-1" y="624369"/>
            <a:ext cx="6012873" cy="3710801"/>
          </a:xfrm>
          <a:prstGeom prst="rect">
            <a:avLst/>
          </a:prstGeom>
        </p:spPr>
      </p:pic>
      <p:pic>
        <p:nvPicPr>
          <p:cNvPr id="3" name="Picture 2">
            <a:extLst>
              <a:ext uri="{FF2B5EF4-FFF2-40B4-BE49-F238E27FC236}">
                <a16:creationId xmlns:a16="http://schemas.microsoft.com/office/drawing/2014/main" id="{281532FF-C7EB-4A23-9A4D-92D19132D8C1}"/>
              </a:ext>
            </a:extLst>
          </p:cNvPr>
          <p:cNvPicPr>
            <a:picLocks noChangeAspect="1"/>
          </p:cNvPicPr>
          <p:nvPr/>
        </p:nvPicPr>
        <p:blipFill>
          <a:blip r:embed="rId3"/>
          <a:stretch>
            <a:fillRect/>
          </a:stretch>
        </p:blipFill>
        <p:spPr>
          <a:xfrm>
            <a:off x="6179128" y="624369"/>
            <a:ext cx="6012872" cy="3710801"/>
          </a:xfrm>
          <a:prstGeom prst="rect">
            <a:avLst/>
          </a:prstGeom>
        </p:spPr>
      </p:pic>
    </p:spTree>
    <p:extLst>
      <p:ext uri="{BB962C8B-B14F-4D97-AF65-F5344CB8AC3E}">
        <p14:creationId xmlns:p14="http://schemas.microsoft.com/office/powerpoint/2010/main" val="3158303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2013</a:t>
            </a:r>
          </a:p>
        </p:txBody>
      </p:sp>
      <p:pic>
        <p:nvPicPr>
          <p:cNvPr id="8" name="Picture 7">
            <a:extLst>
              <a:ext uri="{FF2B5EF4-FFF2-40B4-BE49-F238E27FC236}">
                <a16:creationId xmlns:a16="http://schemas.microsoft.com/office/drawing/2014/main" id="{26D34D94-6F43-4CD6-956D-FB49B2A00F24}"/>
              </a:ext>
            </a:extLst>
          </p:cNvPr>
          <p:cNvPicPr>
            <a:picLocks noChangeAspect="1"/>
          </p:cNvPicPr>
          <p:nvPr/>
        </p:nvPicPr>
        <p:blipFill>
          <a:blip r:embed="rId2"/>
          <a:stretch>
            <a:fillRect/>
          </a:stretch>
        </p:blipFill>
        <p:spPr>
          <a:xfrm>
            <a:off x="6075029" y="695354"/>
            <a:ext cx="6116972" cy="3775045"/>
          </a:xfrm>
          <a:prstGeom prst="rect">
            <a:avLst/>
          </a:prstGeom>
        </p:spPr>
      </p:pic>
      <p:pic>
        <p:nvPicPr>
          <p:cNvPr id="9" name="Picture 8">
            <a:extLst>
              <a:ext uri="{FF2B5EF4-FFF2-40B4-BE49-F238E27FC236}">
                <a16:creationId xmlns:a16="http://schemas.microsoft.com/office/drawing/2014/main" id="{AFD2D2F7-93E0-4A9B-AAC0-DE7C443921BD}"/>
              </a:ext>
            </a:extLst>
          </p:cNvPr>
          <p:cNvPicPr>
            <a:picLocks noChangeAspect="1"/>
          </p:cNvPicPr>
          <p:nvPr/>
        </p:nvPicPr>
        <p:blipFill>
          <a:blip r:embed="rId3"/>
          <a:stretch>
            <a:fillRect/>
          </a:stretch>
        </p:blipFill>
        <p:spPr>
          <a:xfrm>
            <a:off x="0" y="693046"/>
            <a:ext cx="5986016" cy="3694227"/>
          </a:xfrm>
          <a:prstGeom prst="rect">
            <a:avLst/>
          </a:prstGeom>
        </p:spPr>
      </p:pic>
    </p:spTree>
    <p:extLst>
      <p:ext uri="{BB962C8B-B14F-4D97-AF65-F5344CB8AC3E}">
        <p14:creationId xmlns:p14="http://schemas.microsoft.com/office/powerpoint/2010/main" val="2860529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0C85D-84A2-404B-B182-418207B668C5}"/>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DC47BA8A-CC87-448A-B647-439088635851}"/>
              </a:ext>
            </a:extLst>
          </p:cNvPr>
          <p:cNvSpPr/>
          <p:nvPr/>
        </p:nvSpPr>
        <p:spPr>
          <a:xfrm>
            <a:off x="0" y="0"/>
            <a:ext cx="8914558" cy="338554"/>
          </a:xfrm>
          <a:prstGeom prst="rect">
            <a:avLst/>
          </a:prstGeom>
        </p:spPr>
        <p:txBody>
          <a:bodyPr wrap="square">
            <a:spAutoFit/>
          </a:bodyPr>
          <a:lstStyle/>
          <a:p>
            <a:r>
              <a:rPr lang="en-US" sz="1600" b="1" dirty="0"/>
              <a:t>Spatial PCA on </a:t>
            </a:r>
            <a:r>
              <a:rPr lang="en-US" sz="1600" b="1" dirty="0" err="1"/>
              <a:t>plos</a:t>
            </a:r>
            <a:r>
              <a:rPr lang="en-US" sz="1600" b="1" dirty="0"/>
              <a:t> training data points in Mato Grosso using original </a:t>
            </a:r>
            <a:r>
              <a:rPr lang="en-US" sz="1600" b="1" dirty="0" err="1"/>
              <a:t>plos</a:t>
            </a:r>
            <a:r>
              <a:rPr lang="en-US" sz="1600" b="1" dirty="0"/>
              <a:t> classes</a:t>
            </a:r>
          </a:p>
        </p:txBody>
      </p:sp>
      <p:sp>
        <p:nvSpPr>
          <p:cNvPr id="4" name="TextBox 3">
            <a:extLst>
              <a:ext uri="{FF2B5EF4-FFF2-40B4-BE49-F238E27FC236}">
                <a16:creationId xmlns:a16="http://schemas.microsoft.com/office/drawing/2014/main" id="{A926A012-09E8-45F5-9B57-17E86B67BD81}"/>
              </a:ext>
            </a:extLst>
          </p:cNvPr>
          <p:cNvSpPr txBox="1"/>
          <p:nvPr/>
        </p:nvSpPr>
        <p:spPr>
          <a:xfrm>
            <a:off x="2119937" y="452741"/>
            <a:ext cx="1154162" cy="338554"/>
          </a:xfrm>
          <a:prstGeom prst="rect">
            <a:avLst/>
          </a:prstGeom>
          <a:noFill/>
        </p:spPr>
        <p:txBody>
          <a:bodyPr wrap="none" rtlCol="0">
            <a:spAutoFit/>
          </a:bodyPr>
          <a:lstStyle/>
          <a:p>
            <a:r>
              <a:rPr lang="en-US" sz="1600" dirty="0"/>
              <a:t>Year = 2007</a:t>
            </a:r>
          </a:p>
        </p:txBody>
      </p:sp>
      <p:pic>
        <p:nvPicPr>
          <p:cNvPr id="5" name="Picture 4">
            <a:extLst>
              <a:ext uri="{FF2B5EF4-FFF2-40B4-BE49-F238E27FC236}">
                <a16:creationId xmlns:a16="http://schemas.microsoft.com/office/drawing/2014/main" id="{49F8C506-D183-47AF-96DE-4B242FC682CA}"/>
              </a:ext>
            </a:extLst>
          </p:cNvPr>
          <p:cNvPicPr>
            <a:picLocks noChangeAspect="1"/>
          </p:cNvPicPr>
          <p:nvPr/>
        </p:nvPicPr>
        <p:blipFill>
          <a:blip r:embed="rId2"/>
          <a:stretch>
            <a:fillRect/>
          </a:stretch>
        </p:blipFill>
        <p:spPr>
          <a:xfrm>
            <a:off x="184457" y="905483"/>
            <a:ext cx="5334462" cy="3292125"/>
          </a:xfrm>
          <a:prstGeom prst="rect">
            <a:avLst/>
          </a:prstGeom>
        </p:spPr>
      </p:pic>
      <p:pic>
        <p:nvPicPr>
          <p:cNvPr id="6" name="Picture 5">
            <a:extLst>
              <a:ext uri="{FF2B5EF4-FFF2-40B4-BE49-F238E27FC236}">
                <a16:creationId xmlns:a16="http://schemas.microsoft.com/office/drawing/2014/main" id="{8F04EFF0-45D8-440E-AFC4-02E4F533E2D3}"/>
              </a:ext>
            </a:extLst>
          </p:cNvPr>
          <p:cNvPicPr>
            <a:picLocks noChangeAspect="1"/>
          </p:cNvPicPr>
          <p:nvPr/>
        </p:nvPicPr>
        <p:blipFill>
          <a:blip r:embed="rId3"/>
          <a:stretch>
            <a:fillRect/>
          </a:stretch>
        </p:blipFill>
        <p:spPr>
          <a:xfrm>
            <a:off x="5774805" y="905482"/>
            <a:ext cx="5334462" cy="3292125"/>
          </a:xfrm>
          <a:prstGeom prst="rect">
            <a:avLst/>
          </a:prstGeom>
        </p:spPr>
      </p:pic>
      <p:sp>
        <p:nvSpPr>
          <p:cNvPr id="7" name="TextBox 6">
            <a:extLst>
              <a:ext uri="{FF2B5EF4-FFF2-40B4-BE49-F238E27FC236}">
                <a16:creationId xmlns:a16="http://schemas.microsoft.com/office/drawing/2014/main" id="{72FE0144-2986-4F2E-B718-A61229FBC47C}"/>
              </a:ext>
            </a:extLst>
          </p:cNvPr>
          <p:cNvSpPr txBox="1"/>
          <p:nvPr/>
        </p:nvSpPr>
        <p:spPr>
          <a:xfrm>
            <a:off x="7760396" y="566928"/>
            <a:ext cx="1154162" cy="338554"/>
          </a:xfrm>
          <a:prstGeom prst="rect">
            <a:avLst/>
          </a:prstGeom>
          <a:noFill/>
        </p:spPr>
        <p:txBody>
          <a:bodyPr wrap="none" rtlCol="0">
            <a:spAutoFit/>
          </a:bodyPr>
          <a:lstStyle/>
          <a:p>
            <a:r>
              <a:rPr lang="en-US" sz="1600" dirty="0"/>
              <a:t>Year = 2009</a:t>
            </a:r>
          </a:p>
        </p:txBody>
      </p:sp>
    </p:spTree>
    <p:extLst>
      <p:ext uri="{BB962C8B-B14F-4D97-AF65-F5344CB8AC3E}">
        <p14:creationId xmlns:p14="http://schemas.microsoft.com/office/powerpoint/2010/main" val="4278908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73692-3F36-4D29-9C15-0AB74149B6EE}"/>
              </a:ext>
            </a:extLst>
          </p:cNvPr>
          <p:cNvSpPr txBox="1"/>
          <p:nvPr/>
        </p:nvSpPr>
        <p:spPr>
          <a:xfrm>
            <a:off x="384312" y="907329"/>
            <a:ext cx="10522187" cy="4524315"/>
          </a:xfrm>
          <a:prstGeom prst="rect">
            <a:avLst/>
          </a:prstGeom>
          <a:noFill/>
        </p:spPr>
        <p:txBody>
          <a:bodyPr wrap="square" rtlCol="0">
            <a:spAutoFit/>
          </a:bodyPr>
          <a:lstStyle/>
          <a:p>
            <a:r>
              <a:rPr lang="en-US" sz="1600" b="1" dirty="0"/>
              <a:t>Takeaways from phenological differentiation</a:t>
            </a:r>
          </a:p>
          <a:p>
            <a:pPr marL="285750" indent="-285750">
              <a:buFont typeface="Arial" panose="020B0604020202020204" pitchFamily="34" charset="0"/>
              <a:buChar char="•"/>
            </a:pPr>
            <a:r>
              <a:rPr lang="en-US" sz="1600" dirty="0"/>
              <a:t>When lumping all classes, </a:t>
            </a:r>
            <a:r>
              <a:rPr lang="en-US" sz="1600" dirty="0" err="1"/>
              <a:t>agsat</a:t>
            </a:r>
            <a:r>
              <a:rPr lang="en-US" sz="1600" dirty="0"/>
              <a:t> and </a:t>
            </a:r>
            <a:r>
              <a:rPr lang="en-US" sz="1600" dirty="0" err="1"/>
              <a:t>plos</a:t>
            </a:r>
            <a:r>
              <a:rPr lang="en-US" sz="1600" dirty="0"/>
              <a:t> points have similar variable loadings for the first PC (general seasonality?), but more variation for the other PCs</a:t>
            </a:r>
          </a:p>
          <a:p>
            <a:pPr marL="285750" indent="-285750">
              <a:buFont typeface="Arial" panose="020B0604020202020204" pitchFamily="34" charset="0"/>
              <a:buChar char="•"/>
            </a:pPr>
            <a:r>
              <a:rPr lang="en-US" sz="1600" dirty="0"/>
              <a:t>A PCA that lumps all classes together shows variation between the classes, but also variation within the classes. Because </a:t>
            </a:r>
            <a:r>
              <a:rPr lang="en-US" sz="1600" dirty="0" err="1"/>
              <a:t>plos</a:t>
            </a:r>
            <a:r>
              <a:rPr lang="en-US" sz="1600" dirty="0"/>
              <a:t> has a more even distribution among the classes, it’s probably more reliable. However, </a:t>
            </a:r>
            <a:r>
              <a:rPr lang="en-US" sz="1600" dirty="0" err="1"/>
              <a:t>plos’s</a:t>
            </a:r>
            <a:r>
              <a:rPr lang="en-US" sz="1600" dirty="0"/>
              <a:t> class = 2 contains pasture, which would be masked out with mapbiomas3 agri.</a:t>
            </a:r>
          </a:p>
          <a:p>
            <a:pPr marL="285750" indent="-285750">
              <a:buFont typeface="Arial" panose="020B0604020202020204" pitchFamily="34" charset="0"/>
              <a:buChar char="•"/>
            </a:pPr>
            <a:r>
              <a:rPr lang="en-US" sz="1600" dirty="0"/>
              <a:t>Is there a way to show variation between the classes but not variation within the classes?</a:t>
            </a:r>
          </a:p>
          <a:p>
            <a:pPr marL="285750" indent="-285750">
              <a:buFont typeface="Arial" panose="020B0604020202020204" pitchFamily="34" charset="0"/>
              <a:buChar char="•"/>
            </a:pPr>
            <a:r>
              <a:rPr lang="en-US" sz="1600" dirty="0"/>
              <a:t>Between DOY = 100 and 250 (April to August), information has high correlation with PC1. Between DOY = 0 and 100 (January to March), information has high correlation with PC2.</a:t>
            </a:r>
          </a:p>
          <a:p>
            <a:pPr marL="285750" indent="-285750">
              <a:buFont typeface="Arial" panose="020B0604020202020204" pitchFamily="34" charset="0"/>
              <a:buChar char="•"/>
            </a:pPr>
            <a:r>
              <a:rPr lang="en-US" sz="1600" dirty="0"/>
              <a:t>PLOS contains pasture, so its class = 2 timeseries looks very different from the other two classes in the dry season (it’s much higher); however, in </a:t>
            </a:r>
            <a:r>
              <a:rPr lang="en-US" sz="1600" dirty="0" err="1"/>
              <a:t>agsat</a:t>
            </a:r>
            <a:r>
              <a:rPr lang="en-US" sz="1600" dirty="0"/>
              <a:t>, class = 2 looks very much like the other classes during the dry season</a:t>
            </a:r>
          </a:p>
          <a:p>
            <a:pPr marL="285750" indent="-285750">
              <a:buFont typeface="Arial" panose="020B0604020202020204" pitchFamily="34" charset="0"/>
              <a:buChar char="•"/>
            </a:pPr>
            <a:r>
              <a:rPr lang="en-US" sz="1600" dirty="0"/>
              <a:t>The first 100 days of the year (January to March) best separate the three classes; including pasture in class = 2, the dry season also separates class = 2 well from the other classes</a:t>
            </a:r>
          </a:p>
          <a:p>
            <a:pPr marL="285750" indent="-285750">
              <a:buFont typeface="Arial" panose="020B0604020202020204" pitchFamily="34" charset="0"/>
              <a:buChar char="•"/>
            </a:pPr>
            <a:r>
              <a:rPr lang="en-US" sz="1600" dirty="0"/>
              <a:t>PC1 seems to pick up on seasonal patterns; PC2 seems to pick up on the significant inter-class differences that happen between DOY = 0 and 150</a:t>
            </a:r>
          </a:p>
          <a:p>
            <a:pPr marL="285750" indent="-285750">
              <a:buFont typeface="Arial" panose="020B0604020202020204" pitchFamily="34" charset="0"/>
              <a:buChar char="•"/>
            </a:pPr>
            <a:r>
              <a:rPr lang="en-US" sz="1600" dirty="0"/>
              <a:t>DOY 200 to 300 (July to October) don’t help separate the classes at all</a:t>
            </a:r>
          </a:p>
          <a:p>
            <a:pPr marL="285750" indent="-285750">
              <a:buFont typeface="Arial" panose="020B0604020202020204" pitchFamily="34" charset="0"/>
              <a:buChar char="•"/>
            </a:pPr>
            <a:r>
              <a:rPr lang="en-US" sz="1600" dirty="0"/>
              <a:t>On average between DOY = 50 to 150, class = 2 has higher EVI than the other classes</a:t>
            </a:r>
          </a:p>
          <a:p>
            <a:pPr marL="285750" indent="-285750">
              <a:buFont typeface="Arial" panose="020B0604020202020204" pitchFamily="34" charset="0"/>
              <a:buChar char="•"/>
            </a:pPr>
            <a:r>
              <a:rPr lang="en-US" sz="1600" dirty="0"/>
              <a:t>These notes help in picking the best time to separate classes, but doesn’t help in creating training data…</a:t>
            </a:r>
          </a:p>
        </p:txBody>
      </p:sp>
    </p:spTree>
    <p:extLst>
      <p:ext uri="{BB962C8B-B14F-4D97-AF65-F5344CB8AC3E}">
        <p14:creationId xmlns:p14="http://schemas.microsoft.com/office/powerpoint/2010/main" val="2207888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6247864"/>
          </a:xfrm>
          <a:prstGeom prst="rect">
            <a:avLst/>
          </a:prstGeom>
        </p:spPr>
        <p:txBody>
          <a:bodyPr wrap="square">
            <a:spAutoFit/>
          </a:bodyPr>
          <a:lstStyle/>
          <a:p>
            <a:r>
              <a:rPr lang="en-US" sz="1600" b="1" dirty="0"/>
              <a:t>Based on spectral and phenological differences…</a:t>
            </a:r>
          </a:p>
          <a:p>
            <a:endParaRPr lang="en-US" sz="1600" dirty="0"/>
          </a:p>
          <a:p>
            <a:r>
              <a:rPr lang="en-US" sz="1600" u="sng" dirty="0"/>
              <a:t>Proposed input data for separating the three classes</a:t>
            </a:r>
          </a:p>
          <a:p>
            <a:pPr lvl="1"/>
            <a:r>
              <a:rPr lang="en-US" sz="1600" dirty="0"/>
              <a:t>From spectral differences</a:t>
            </a:r>
          </a:p>
          <a:p>
            <a:pPr marL="742950" lvl="1" indent="-285750">
              <a:buFont typeface="Arial" panose="020B0604020202020204" pitchFamily="34" charset="0"/>
              <a:buChar char="•"/>
            </a:pPr>
            <a:r>
              <a:rPr lang="en-US" sz="1600" dirty="0"/>
              <a:t>NIR from Dec to Feb</a:t>
            </a:r>
          </a:p>
          <a:p>
            <a:pPr marL="742950" lvl="1" indent="-285750">
              <a:buFont typeface="Arial" panose="020B0604020202020204" pitchFamily="34" charset="0"/>
              <a:buChar char="•"/>
            </a:pPr>
            <a:r>
              <a:rPr lang="en-US" sz="1600" dirty="0"/>
              <a:t>NIR from March to June</a:t>
            </a:r>
          </a:p>
          <a:p>
            <a:pPr marL="742950" lvl="1" indent="-285750">
              <a:buFont typeface="Arial" panose="020B0604020202020204" pitchFamily="34" charset="0"/>
              <a:buChar char="•"/>
            </a:pPr>
            <a:r>
              <a:rPr lang="en-US" sz="1600" dirty="0"/>
              <a:t>B5 from Dec to Feb</a:t>
            </a:r>
          </a:p>
          <a:p>
            <a:pPr marL="742950" lvl="1" indent="-285750">
              <a:buFont typeface="Arial" panose="020B0604020202020204" pitchFamily="34" charset="0"/>
              <a:buChar char="•"/>
            </a:pPr>
            <a:r>
              <a:rPr lang="en-US" sz="1600" dirty="0"/>
              <a:t>B5 from March to May</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observations of timing estimates</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a:p>
            <a:pPr lvl="1"/>
            <a:endParaRPr lang="en-US" sz="1600" dirty="0"/>
          </a:p>
          <a:p>
            <a:pPr lvl="1"/>
            <a:r>
              <a:rPr lang="en-US" sz="1600" dirty="0"/>
              <a:t>From phenological differences</a:t>
            </a:r>
          </a:p>
          <a:p>
            <a:pPr marL="742950" lvl="1" indent="-285750">
              <a:buFont typeface="Arial" panose="020B0604020202020204" pitchFamily="34" charset="0"/>
              <a:buChar char="•"/>
            </a:pPr>
            <a:r>
              <a:rPr lang="en-US" sz="1600" dirty="0"/>
              <a:t>EVI from January to March (NOT July to October)</a:t>
            </a:r>
          </a:p>
          <a:p>
            <a:pPr marL="742950" lvl="1" indent="-285750">
              <a:buFont typeface="Arial" panose="020B0604020202020204" pitchFamily="34" charset="0"/>
              <a:buChar char="•"/>
            </a:pPr>
            <a:endParaRPr lang="en-US" sz="1600" dirty="0"/>
          </a:p>
          <a:p>
            <a:r>
              <a:rPr lang="en-US" sz="1600" u="sng" dirty="0"/>
              <a:t>Mato Grosso -&gt; </a:t>
            </a:r>
            <a:r>
              <a:rPr lang="en-US" sz="1600" u="sng" dirty="0" err="1"/>
              <a:t>Matopiba</a:t>
            </a:r>
            <a:endParaRPr lang="en-US" sz="1600" u="sng" dirty="0"/>
          </a:p>
          <a:p>
            <a:r>
              <a:rPr lang="en-US" sz="1600" dirty="0"/>
              <a:t>To apply classifier trained in Mato Grosso to </a:t>
            </a:r>
            <a:r>
              <a:rPr lang="en-US" sz="1600" dirty="0" err="1"/>
              <a:t>Matopiba</a:t>
            </a:r>
            <a:r>
              <a:rPr lang="en-US" sz="1600" dirty="0"/>
              <a:t>, doing data acquisition date alone won’t work because seasonality and planting dates are different</a:t>
            </a:r>
          </a:p>
          <a:p>
            <a:pPr marL="742950" lvl="1" indent="-285750">
              <a:buFont typeface="Arial" panose="020B0604020202020204" pitchFamily="34" charset="0"/>
              <a:buChar char="•"/>
            </a:pPr>
            <a:r>
              <a:rPr lang="en-US" sz="1600" dirty="0"/>
              <a:t>Option 1: get training data for </a:t>
            </a:r>
            <a:r>
              <a:rPr lang="en-US" sz="1600" dirty="0" err="1"/>
              <a:t>Matopiba</a:t>
            </a:r>
            <a:r>
              <a:rPr lang="en-US" sz="1600" dirty="0"/>
              <a:t> (soy vs </a:t>
            </a:r>
            <a:r>
              <a:rPr lang="en-US" sz="1600" dirty="0" err="1"/>
              <a:t>nonsoy</a:t>
            </a:r>
            <a:r>
              <a:rPr lang="en-US" sz="1600" dirty="0"/>
              <a:t>!)</a:t>
            </a:r>
          </a:p>
          <a:p>
            <a:pPr marL="742950" lvl="1" indent="-285750">
              <a:buFont typeface="Arial" panose="020B0604020202020204" pitchFamily="34" charset="0"/>
              <a:buChar char="•"/>
            </a:pPr>
            <a:r>
              <a:rPr lang="en-US" sz="1600" dirty="0"/>
              <a:t>Option 2: training Mato Grosso but adjust the data acquisition date to </a:t>
            </a:r>
            <a:r>
              <a:rPr lang="en-US" sz="1600" dirty="0" err="1"/>
              <a:t>Matopiba</a:t>
            </a:r>
            <a:endParaRPr lang="en-US" sz="1600" dirty="0"/>
          </a:p>
          <a:p>
            <a:pPr marL="1200150" lvl="2" indent="-285750">
              <a:buFont typeface="Arial" panose="020B0604020202020204" pitchFamily="34" charset="0"/>
              <a:buChar char="•"/>
            </a:pPr>
            <a:r>
              <a:rPr lang="en-US" sz="1600" dirty="0"/>
              <a:t>Use days after planting of first crop or date at which EVI</a:t>
            </a:r>
          </a:p>
        </p:txBody>
      </p:sp>
    </p:spTree>
    <p:extLst>
      <p:ext uri="{BB962C8B-B14F-4D97-AF65-F5344CB8AC3E}">
        <p14:creationId xmlns:p14="http://schemas.microsoft.com/office/powerpoint/2010/main" val="3395804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3724096"/>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t>Read papers that produce </a:t>
            </a:r>
            <a:r>
              <a:rPr lang="en-US" sz="1400" dirty="0" err="1"/>
              <a:t>agri</a:t>
            </a:r>
            <a:r>
              <a:rPr lang="en-US" sz="1400" dirty="0"/>
              <a:t> datasets. Find one or two that are nice to read and analyze how they write about it.</a:t>
            </a:r>
          </a:p>
          <a:p>
            <a:pPr marL="285750" indent="-285750">
              <a:buFont typeface="Arial" panose="020B0604020202020204" pitchFamily="34" charset="0"/>
              <a:buChar char="•"/>
            </a:pPr>
            <a:r>
              <a:rPr lang="en-US" sz="1400" dirty="0"/>
              <a:t>Use </a:t>
            </a:r>
            <a:r>
              <a:rPr lang="en-US" sz="1400" dirty="0" err="1"/>
              <a:t>ShareLatex</a:t>
            </a:r>
            <a:r>
              <a:rPr lang="en-US" sz="1400" dirty="0"/>
              <a:t> and start outlining</a:t>
            </a:r>
          </a:p>
          <a:p>
            <a:pPr marL="285750" indent="-285750">
              <a:buFont typeface="Arial" panose="020B0604020202020204" pitchFamily="34" charset="0"/>
              <a:buChar char="•"/>
            </a:pPr>
            <a:r>
              <a:rPr lang="en-US" sz="1400" dirty="0"/>
              <a:t>Look at Slack for ‘how to write a paper’ article that Sally shared</a:t>
            </a:r>
          </a:p>
          <a:p>
            <a:pPr marL="285750" indent="-285750">
              <a:buFont typeface="Arial" panose="020B0604020202020204" pitchFamily="34" charset="0"/>
              <a:buChar char="•"/>
            </a:pPr>
            <a:r>
              <a:rPr lang="en-US" sz="1400" dirty="0"/>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108113" y="3956652"/>
            <a:ext cx="11485577" cy="800219"/>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a:t>
            </a:r>
          </a:p>
          <a:p>
            <a:pPr marL="285750" indent="-285750">
              <a:buFontTx/>
              <a:buChar char="-"/>
            </a:pPr>
            <a:r>
              <a:rPr lang="en-US" sz="1400" dirty="0">
                <a:solidFill>
                  <a:srgbClr val="FF0000"/>
                </a:solidFill>
              </a:rPr>
              <a:t>Download more </a:t>
            </a:r>
            <a:r>
              <a:rPr lang="en-US" sz="1400" dirty="0" err="1">
                <a:solidFill>
                  <a:srgbClr val="FF0000"/>
                </a:solidFill>
              </a:rPr>
              <a:t>matopiba</a:t>
            </a:r>
            <a:r>
              <a:rPr lang="en-US" sz="1400" dirty="0">
                <a:solidFill>
                  <a:srgbClr val="FF0000"/>
                </a:solidFill>
              </a:rPr>
              <a:t> soy polys (poly 2 and 4) for any year</a:t>
            </a:r>
          </a:p>
        </p:txBody>
      </p:sp>
      <p:sp>
        <p:nvSpPr>
          <p:cNvPr id="5" name="Rectangle 4">
            <a:extLst>
              <a:ext uri="{FF2B5EF4-FFF2-40B4-BE49-F238E27FC236}">
                <a16:creationId xmlns:a16="http://schemas.microsoft.com/office/drawing/2014/main" id="{11695520-25DB-442D-8A66-D49AEF2BA74F}"/>
              </a:ext>
            </a:extLst>
          </p:cNvPr>
          <p:cNvSpPr/>
          <p:nvPr/>
        </p:nvSpPr>
        <p:spPr>
          <a:xfrm>
            <a:off x="191588" y="5280821"/>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677656"/>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b="1" dirty="0"/>
          </a:p>
          <a:p>
            <a:r>
              <a:rPr lang="en-US" sz="1200" b="1" dirty="0"/>
              <a:t>Solution:</a:t>
            </a:r>
          </a:p>
          <a:p>
            <a:pPr marL="342900" indent="-342900">
              <a:buAutoNum type="arabicPeriod"/>
            </a:pPr>
            <a:r>
              <a:rPr lang="en-US" sz="1200" dirty="0">
                <a:solidFill>
                  <a:schemeClr val="bg1">
                    <a:lumMod val="65000"/>
                  </a:schemeClr>
                </a:solidFill>
              </a:rPr>
              <a:t>Use new training dataset based in MT (GEE asset ‘MT_ground_reference_data_PLOS_2017’, 675 points from 2003 to 2015) </a:t>
            </a:r>
          </a:p>
          <a:p>
            <a:pPr marL="342900" indent="-342900">
              <a:buAutoNum type="arabicPeriod"/>
            </a:pPr>
            <a:r>
              <a:rPr lang="en-US" sz="1200" dirty="0">
                <a:solidFill>
                  <a:schemeClr val="bg1">
                    <a:lumMod val="65000"/>
                  </a:schemeClr>
                </a:solidFill>
              </a:rPr>
              <a:t>Train a single classifier across years (to pool up </a:t>
            </a:r>
            <a:r>
              <a:rPr lang="en-US" sz="1200" dirty="0" err="1">
                <a:solidFill>
                  <a:schemeClr val="bg1">
                    <a:lumMod val="65000"/>
                  </a:schemeClr>
                </a:solidFill>
              </a:rPr>
              <a:t>nonsoy</a:t>
            </a:r>
            <a:r>
              <a:rPr lang="en-US" sz="1200" dirty="0">
                <a:solidFill>
                  <a:schemeClr val="bg1">
                    <a:lumMod val="65000"/>
                  </a:schemeClr>
                </a:solidFill>
              </a:rPr>
              <a:t> </a:t>
            </a:r>
            <a:r>
              <a:rPr lang="en-US" sz="1200" dirty="0" err="1">
                <a:solidFill>
                  <a:schemeClr val="bg1">
                    <a:lumMod val="65000"/>
                  </a:schemeClr>
                </a:solidFill>
              </a:rPr>
              <a:t>agri</a:t>
            </a:r>
            <a:r>
              <a:rPr lang="en-US" sz="1200" dirty="0">
                <a:solidFill>
                  <a:schemeClr val="bg1">
                    <a:lumMod val="65000"/>
                  </a:schemeClr>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492990"/>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endParaRPr lang="en-US" sz="1200" dirty="0"/>
          </a:p>
          <a:p>
            <a:r>
              <a:rPr lang="en-US" sz="1200" b="1" dirty="0"/>
              <a:t>Solution:</a:t>
            </a:r>
            <a:endParaRPr lang="en-US" sz="1200" dirty="0">
              <a:solidFill>
                <a:schemeClr val="accent1"/>
              </a:solidFill>
            </a:endParaRPr>
          </a:p>
          <a:p>
            <a:pPr marL="285750" indent="-285750">
              <a:buFontTx/>
              <a:buChar char="-"/>
            </a:pPr>
            <a:r>
              <a:rPr lang="en-US" sz="1200" dirty="0">
                <a:solidFill>
                  <a:schemeClr val="accent1"/>
                </a:solidFill>
              </a:rPr>
              <a:t>Download Planet images over wider area, fewer dates over </a:t>
            </a:r>
            <a:r>
              <a:rPr lang="en-US" sz="1200" dirty="0" err="1">
                <a:solidFill>
                  <a:schemeClr val="accent1"/>
                </a:solidFill>
              </a:rPr>
              <a:t>Matopiba</a:t>
            </a:r>
            <a:r>
              <a:rPr lang="en-US" sz="1200" dirty="0">
                <a:solidFill>
                  <a:schemeClr val="accent1"/>
                </a:solidFill>
              </a:rPr>
              <a:t>; Given the wide range of soy, soy-corn, weed/starter crop-soy-corn timing, it probably doesn’t matter much whether we are sure a crop is soy.</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04499" y="5605349"/>
            <a:ext cx="11965579" cy="1384995"/>
          </a:xfrm>
          <a:prstGeom prst="rect">
            <a:avLst/>
          </a:prstGeom>
          <a:ln>
            <a:solidFill>
              <a:schemeClr val="tx1"/>
            </a:solidFill>
          </a:ln>
        </p:spPr>
        <p:txBody>
          <a:bodyPr wrap="square">
            <a:spAutoFit/>
          </a:bodyPr>
          <a:lstStyle/>
          <a:p>
            <a:r>
              <a:rPr lang="en-US" sz="1200" b="1" dirty="0"/>
              <a:t>Issue 3: center pivot classification</a:t>
            </a:r>
            <a:endParaRPr lang="en-US" sz="1200" dirty="0"/>
          </a:p>
          <a:p>
            <a:r>
              <a:rPr lang="en-US" sz="1200" b="1" dirty="0"/>
              <a:t>Solution:</a:t>
            </a:r>
          </a:p>
          <a:p>
            <a:pPr marL="285750" indent="-285750">
              <a:buFontTx/>
              <a:buChar char="-"/>
            </a:pPr>
            <a:r>
              <a:rPr lang="en-US" sz="1200" dirty="0"/>
              <a:t>Take the difference of the annual min and max EVI, normalize, and use the difference to find the circle. Then do object based classification of the circle in GEE. Try to keep the object oriented classification as an image with integers as band values to prevent the raster to vector conversion that’s so hard to scale up.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3257</TotalTime>
  <Words>8600</Words>
  <Application>Microsoft Office PowerPoint</Application>
  <PresentationFormat>Widescreen</PresentationFormat>
  <Paragraphs>925</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Roboto</vt:lpstr>
      <vt:lpstr>Arial</vt:lpstr>
      <vt:lpstr>Calibri</vt:lpstr>
      <vt:lpstr>Calibri Light</vt:lpstr>
      <vt:lpstr>Office Theme</vt:lpstr>
      <vt:lpstr>Timing and land cover validation with Planet; differentiating nonsoy agri vs SC and 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167</cp:revision>
  <dcterms:created xsi:type="dcterms:W3CDTF">2019-03-07T22:52:56Z</dcterms:created>
  <dcterms:modified xsi:type="dcterms:W3CDTF">2019-03-22T00:45:23Z</dcterms:modified>
</cp:coreProperties>
</file>